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Lst>
  <p:notesMasterIdLst>
    <p:notesMasterId r:id="rId56"/>
  </p:notesMasterIdLst>
  <p:sldIdLst>
    <p:sldId id="606" r:id="rId5"/>
    <p:sldId id="265" r:id="rId6"/>
    <p:sldId id="441" r:id="rId7"/>
    <p:sldId id="604" r:id="rId8"/>
    <p:sldId id="257" r:id="rId9"/>
    <p:sldId id="258" r:id="rId10"/>
    <p:sldId id="259" r:id="rId11"/>
    <p:sldId id="260" r:id="rId12"/>
    <p:sldId id="261" r:id="rId13"/>
    <p:sldId id="374" r:id="rId14"/>
    <p:sldId id="361" r:id="rId15"/>
    <p:sldId id="1798" r:id="rId16"/>
    <p:sldId id="1780" r:id="rId17"/>
    <p:sldId id="1765" r:id="rId18"/>
    <p:sldId id="434" r:id="rId19"/>
    <p:sldId id="1794" r:id="rId20"/>
    <p:sldId id="429" r:id="rId21"/>
    <p:sldId id="457" r:id="rId22"/>
    <p:sldId id="383" r:id="rId23"/>
    <p:sldId id="1802" r:id="rId24"/>
    <p:sldId id="347" r:id="rId25"/>
    <p:sldId id="407" r:id="rId26"/>
    <p:sldId id="1767" r:id="rId27"/>
    <p:sldId id="1782" r:id="rId28"/>
    <p:sldId id="1797" r:id="rId29"/>
    <p:sldId id="1801" r:id="rId30"/>
    <p:sldId id="1799" r:id="rId31"/>
    <p:sldId id="442" r:id="rId32"/>
    <p:sldId id="449" r:id="rId33"/>
    <p:sldId id="256" r:id="rId34"/>
    <p:sldId id="1803" r:id="rId35"/>
    <p:sldId id="1804" r:id="rId36"/>
    <p:sldId id="1805" r:id="rId37"/>
    <p:sldId id="1806" r:id="rId38"/>
    <p:sldId id="1807" r:id="rId39"/>
    <p:sldId id="262" r:id="rId40"/>
    <p:sldId id="263" r:id="rId41"/>
    <p:sldId id="264" r:id="rId42"/>
    <p:sldId id="1808" r:id="rId43"/>
    <p:sldId id="1809" r:id="rId44"/>
    <p:sldId id="267" r:id="rId45"/>
    <p:sldId id="268" r:id="rId46"/>
    <p:sldId id="269" r:id="rId47"/>
    <p:sldId id="270" r:id="rId48"/>
    <p:sldId id="271" r:id="rId49"/>
    <p:sldId id="272" r:id="rId50"/>
    <p:sldId id="273" r:id="rId51"/>
    <p:sldId id="274" r:id="rId52"/>
    <p:sldId id="485" r:id="rId53"/>
    <p:sldId id="605" r:id="rId54"/>
    <p:sldId id="26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3A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93319-0AE3-4422-9B17-62FB9BDB64AF}" v="2" dt="2023-08-24T09:05:20.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81813" autoAdjust="0"/>
  </p:normalViewPr>
  <p:slideViewPr>
    <p:cSldViewPr snapToGrid="0">
      <p:cViewPr varScale="1">
        <p:scale>
          <a:sx n="64" d="100"/>
          <a:sy n="64" d="100"/>
        </p:scale>
        <p:origin x="678" y="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Jeu" userId="a3cecd1cf007afa2" providerId="LiveId" clId="{5AC93319-0AE3-4422-9B17-62FB9BDB64AF}"/>
    <pc:docChg chg="modSld">
      <pc:chgData name="Michelle Jeu" userId="a3cecd1cf007afa2" providerId="LiveId" clId="{5AC93319-0AE3-4422-9B17-62FB9BDB64AF}" dt="2023-08-24T09:49:28.639" v="22" actId="20577"/>
      <pc:docMkLst>
        <pc:docMk/>
      </pc:docMkLst>
      <pc:sldChg chg="modSp mod">
        <pc:chgData name="Michelle Jeu" userId="a3cecd1cf007afa2" providerId="LiveId" clId="{5AC93319-0AE3-4422-9B17-62FB9BDB64AF}" dt="2023-08-24T09:49:16.514" v="6" actId="20577"/>
        <pc:sldMkLst>
          <pc:docMk/>
          <pc:sldMk cId="0" sldId="258"/>
        </pc:sldMkLst>
        <pc:spChg chg="mod">
          <ac:chgData name="Michelle Jeu" userId="a3cecd1cf007afa2" providerId="LiveId" clId="{5AC93319-0AE3-4422-9B17-62FB9BDB64AF}" dt="2023-08-24T09:49:16.514" v="6" actId="20577"/>
          <ac:spMkLst>
            <pc:docMk/>
            <pc:sldMk cId="0" sldId="258"/>
            <ac:spMk id="156" creationId="{00000000-0000-0000-0000-000000000000}"/>
          </ac:spMkLst>
        </pc:spChg>
      </pc:sldChg>
      <pc:sldChg chg="modSp mod">
        <pc:chgData name="Michelle Jeu" userId="a3cecd1cf007afa2" providerId="LiveId" clId="{5AC93319-0AE3-4422-9B17-62FB9BDB64AF}" dt="2023-08-24T09:49:28.639" v="22" actId="20577"/>
        <pc:sldMkLst>
          <pc:docMk/>
          <pc:sldMk cId="0" sldId="259"/>
        </pc:sldMkLst>
        <pc:spChg chg="mod">
          <ac:chgData name="Michelle Jeu" userId="a3cecd1cf007afa2" providerId="LiveId" clId="{5AC93319-0AE3-4422-9B17-62FB9BDB64AF}" dt="2023-08-24T09:49:28.639" v="22" actId="20577"/>
          <ac:spMkLst>
            <pc:docMk/>
            <pc:sldMk cId="0" sldId="259"/>
            <ac:spMk id="165" creationId="{00000000-0000-0000-0000-000000000000}"/>
          </ac:spMkLst>
        </pc:spChg>
      </pc:sldChg>
      <pc:sldChg chg="modSp">
        <pc:chgData name="Michelle Jeu" userId="a3cecd1cf007afa2" providerId="LiveId" clId="{5AC93319-0AE3-4422-9B17-62FB9BDB64AF}" dt="2023-08-24T09:05:20.977" v="1" actId="1076"/>
        <pc:sldMkLst>
          <pc:docMk/>
          <pc:sldMk cId="2196194247" sldId="265"/>
        </pc:sldMkLst>
        <pc:picChg chg="mod">
          <ac:chgData name="Michelle Jeu" userId="a3cecd1cf007afa2" providerId="LiveId" clId="{5AC93319-0AE3-4422-9B17-62FB9BDB64AF}" dt="2023-08-24T09:05:20.977" v="1" actId="1076"/>
          <ac:picMkLst>
            <pc:docMk/>
            <pc:sldMk cId="2196194247" sldId="265"/>
            <ac:picMk id="1030" creationId="{5C5F839F-6BEC-478C-BA0A-C272B8F3C95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95905F-A132-48CE-82E0-F8D3610EA922}"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6EFFBD-5E4B-450C-98B8-3D8D29D7289F}" type="slidenum">
              <a:rPr lang="en-US" smtClean="0"/>
              <a:t>‹#›</a:t>
            </a:fld>
            <a:endParaRPr lang="en-US"/>
          </a:p>
        </p:txBody>
      </p:sp>
    </p:spTree>
    <p:extLst>
      <p:ext uri="{BB962C8B-B14F-4D97-AF65-F5344CB8AC3E}">
        <p14:creationId xmlns:p14="http://schemas.microsoft.com/office/powerpoint/2010/main" val="364240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solidFill>
                  <a:schemeClr val="accent1">
                    <a:lumMod val="50000"/>
                  </a:schemeClr>
                </a:solidFill>
                <a:latin typeface="+mn-lt"/>
                <a:cs typeface="Times New Roman" panose="02020603050405020304" pitchFamily="18" charset="0"/>
              </a:rPr>
              <a:t>Before we begin, I would like to provide some quick information about our organization. </a:t>
            </a:r>
          </a:p>
          <a:p>
            <a:pPr defTabSz="966612">
              <a:defRPr/>
            </a:pPr>
            <a:endParaRPr lang="en-US" sz="1200" b="1" dirty="0">
              <a:solidFill>
                <a:schemeClr val="accent1">
                  <a:lumMod val="50000"/>
                </a:schemeClr>
              </a:solidFill>
              <a:latin typeface="+mn-lt"/>
              <a:cs typeface="Times New Roman" panose="02020603050405020304" pitchFamily="18" charset="0"/>
            </a:endParaRPr>
          </a:p>
          <a:p>
            <a:pPr defTabSz="966612">
              <a:defRPr/>
            </a:pPr>
            <a:r>
              <a:rPr lang="en-US" sz="1200" b="1" dirty="0">
                <a:solidFill>
                  <a:schemeClr val="accent1">
                    <a:lumMod val="50000"/>
                  </a:schemeClr>
                </a:solidFill>
                <a:latin typeface="+mn-lt"/>
                <a:cs typeface="Times New Roman" panose="02020603050405020304" pitchFamily="18" charset="0"/>
              </a:rPr>
              <a:t>APPEAL is a national non-profit working to advance health equity and social justice and to eliminate tobacco and cancer health related disparities in Asian American, Native Hawaiian, and Pacific Islander communities (AA &amp; NH/PI). Founded in 1994, APPEAL was originally a program of Asian Health Services, a local community health center in Oakland, California. Since then, it </a:t>
            </a:r>
            <a:r>
              <a:rPr lang="en-US" sz="1200" b="1" dirty="0" err="1">
                <a:solidFill>
                  <a:schemeClr val="accent1">
                    <a:lumMod val="50000"/>
                  </a:schemeClr>
                </a:solidFill>
                <a:latin typeface="+mn-lt"/>
                <a:cs typeface="Times New Roman" panose="02020603050405020304" pitchFamily="18" charset="0"/>
              </a:rPr>
              <a:t>hs</a:t>
            </a:r>
            <a:r>
              <a:rPr lang="en-US" sz="1200" b="1" dirty="0">
                <a:solidFill>
                  <a:schemeClr val="accent1">
                    <a:lumMod val="50000"/>
                  </a:schemeClr>
                </a:solidFill>
                <a:latin typeface="+mn-lt"/>
                <a:cs typeface="Times New Roman" panose="02020603050405020304" pitchFamily="18" charset="0"/>
              </a:rPr>
              <a:t> established itself as an important national network providing key technical assistance and resources on health justice. APPEAL implements the ASPIRE Network whose goals are uplifting health equity for all populations.</a:t>
            </a:r>
          </a:p>
          <a:p>
            <a:endParaRPr lang="en-US" sz="1200" b="1" dirty="0">
              <a:solidFill>
                <a:schemeClr val="accent1">
                  <a:lumMod val="50000"/>
                </a:schemeClr>
              </a:solidFill>
              <a:latin typeface="+mn-lt"/>
              <a:cs typeface="Times New Roman" panose="02020603050405020304" pitchFamily="18" charset="0"/>
            </a:endParaRPr>
          </a:p>
          <a:p>
            <a:r>
              <a:rPr lang="en-US" sz="1200" b="1" dirty="0">
                <a:solidFill>
                  <a:schemeClr val="accent1">
                    <a:lumMod val="50000"/>
                  </a:schemeClr>
                </a:solidFill>
                <a:latin typeface="+mn-lt"/>
                <a:cs typeface="Times New Roman" panose="02020603050405020304" pitchFamily="18" charset="0"/>
              </a:rPr>
              <a:t>ASPIRE is 1 of 8 CDC national networks jointly funded by CDC’s </a:t>
            </a:r>
            <a:r>
              <a:rPr lang="en-US" sz="1200" b="1" i="1" dirty="0">
                <a:solidFill>
                  <a:schemeClr val="accent1">
                    <a:lumMod val="50000"/>
                  </a:schemeClr>
                </a:solidFill>
                <a:latin typeface="+mn-lt"/>
                <a:cs typeface="Times New Roman" panose="02020603050405020304" pitchFamily="18" charset="0"/>
              </a:rPr>
              <a:t>Office on Smoking &amp; Health and Division of Cancer Prevention &amp; Control - </a:t>
            </a:r>
            <a:r>
              <a:rPr lang="en-US" sz="1200" b="1" i="1" dirty="0">
                <a:solidFill>
                  <a:srgbClr val="000000"/>
                </a:solidFill>
                <a:latin typeface="+mn-lt"/>
              </a:rPr>
              <a:t>CDC’s National Network Approach to Preventing and Controlling Tobacco-related Cancers in Special Populations</a:t>
            </a:r>
          </a:p>
          <a:p>
            <a:endParaRPr lang="en-US" sz="1200" b="1" dirty="0">
              <a:solidFill>
                <a:schemeClr val="accent1">
                  <a:lumMod val="50000"/>
                </a:schemeClr>
              </a:solidFill>
              <a:latin typeface="+mn-lt"/>
              <a:cs typeface="Times New Roman" panose="02020603050405020304" pitchFamily="18" charset="0"/>
            </a:endParaRPr>
          </a:p>
          <a:p>
            <a:pPr marL="201378" fontAlgn="base">
              <a:buFont typeface="Arial" panose="020B0604020202020204" pitchFamily="34" charset="0"/>
              <a:buChar char="•"/>
            </a:pPr>
            <a:r>
              <a:rPr lang="en-US" sz="1200" b="1" dirty="0">
                <a:solidFill>
                  <a:schemeClr val="accent1">
                    <a:lumMod val="50000"/>
                  </a:schemeClr>
                </a:solidFill>
                <a:latin typeface="+mn-lt"/>
                <a:cs typeface="Times New Roman" panose="02020603050405020304" pitchFamily="18" charset="0"/>
              </a:rPr>
              <a:t>Aims to build community capacity and facilitate the development of tobacco and cancer policy initiatives among the diverse AANHPI populations. </a:t>
            </a:r>
          </a:p>
          <a:p>
            <a:pPr marL="201378" fontAlgn="base">
              <a:buFont typeface="Arial" panose="020B0604020202020204" pitchFamily="34" charset="0"/>
              <a:buChar char="•"/>
            </a:pPr>
            <a:r>
              <a:rPr lang="en-US" sz="1200" b="1" dirty="0">
                <a:solidFill>
                  <a:schemeClr val="accent1">
                    <a:lumMod val="50000"/>
                  </a:schemeClr>
                </a:solidFill>
                <a:latin typeface="+mn-lt"/>
                <a:cs typeface="Times New Roman" panose="02020603050405020304" pitchFamily="18" charset="0"/>
              </a:rPr>
              <a:t>Provides capacity-building training and technical assistance.</a:t>
            </a:r>
          </a:p>
          <a:p>
            <a:pPr marL="201378" fontAlgn="base">
              <a:buFont typeface="Arial" panose="020B0604020202020204" pitchFamily="34" charset="0"/>
              <a:buChar char="•"/>
            </a:pPr>
            <a:r>
              <a:rPr lang="en-US" sz="1200" b="1" dirty="0">
                <a:solidFill>
                  <a:schemeClr val="accent1">
                    <a:lumMod val="50000"/>
                  </a:schemeClr>
                </a:solidFill>
                <a:latin typeface="+mn-lt"/>
                <a:cs typeface="Times New Roman" panose="02020603050405020304" pitchFamily="18" charset="0"/>
              </a:rPr>
              <a:t>Facilitates opportunities for AA &amp; NH/PI communities to engage in policy, systems and environmental change activities.</a:t>
            </a:r>
          </a:p>
          <a:p>
            <a:pPr marL="201378" fontAlgn="base">
              <a:buFont typeface="Arial" panose="020B0604020202020204" pitchFamily="34" charset="0"/>
              <a:buChar char="•"/>
            </a:pPr>
            <a:r>
              <a:rPr lang="en-US" sz="1200" b="1" dirty="0">
                <a:solidFill>
                  <a:schemeClr val="accent1">
                    <a:lumMod val="50000"/>
                  </a:schemeClr>
                </a:solidFill>
                <a:latin typeface="+mn-lt"/>
                <a:cs typeface="Times New Roman" panose="02020603050405020304" pitchFamily="18" charset="0"/>
              </a:rPr>
              <a:t>Expands and leverages media and communications opportunities to create awareness about AA &amp; NH/PI tobacco and cancer issues</a:t>
            </a:r>
          </a:p>
          <a:p>
            <a:pPr marL="201378" fontAlgn="base">
              <a:buFont typeface="Arial" panose="020B0604020202020204" pitchFamily="34" charset="0"/>
              <a:buChar char="•"/>
            </a:pPr>
            <a:endParaRPr lang="en-US" sz="1200" b="1" dirty="0">
              <a:solidFill>
                <a:schemeClr val="accent1">
                  <a:lumMod val="50000"/>
                </a:schemeClr>
              </a:solidFill>
              <a:latin typeface="+mn-lt"/>
              <a:cs typeface="Times New Roman" panose="02020603050405020304" pitchFamily="18" charset="0"/>
            </a:endParaRPr>
          </a:p>
          <a:p>
            <a:r>
              <a:rPr lang="en-US" sz="1200" b="1" dirty="0">
                <a:solidFill>
                  <a:schemeClr val="accent1">
                    <a:lumMod val="50000"/>
                  </a:schemeClr>
                </a:solidFill>
                <a:latin typeface="+mn-lt"/>
                <a:cs typeface="Times New Roman" panose="02020603050405020304" pitchFamily="18" charset="0"/>
              </a:rPr>
              <a:t>ASPIRE provides resources and tools to help organizations reduce tobacco use and cancer among our priority populations: </a:t>
            </a:r>
          </a:p>
          <a:p>
            <a:r>
              <a:rPr lang="en-US" sz="1200" b="1" dirty="0">
                <a:solidFill>
                  <a:schemeClr val="accent1">
                    <a:lumMod val="50000"/>
                  </a:schemeClr>
                </a:solidFill>
                <a:latin typeface="+mn-lt"/>
                <a:cs typeface="Times New Roman" panose="02020603050405020304" pitchFamily="18" charset="0"/>
              </a:rPr>
              <a:t>Access to Technical Assistance Training Opportunities, In-Language Infographics and Toolkits, Community Partnerships and Collaborations, State Strategy Sessions, &amp; Webinars and Presentations</a:t>
            </a:r>
          </a:p>
          <a:p>
            <a:pPr marL="201378" fontAlgn="base">
              <a:buFont typeface="Arial" panose="020B0604020202020204" pitchFamily="34" charset="0"/>
              <a:buChar char="•"/>
            </a:pPr>
            <a:endParaRPr lang="en-US" sz="1200" dirty="0">
              <a:solidFill>
                <a:schemeClr val="accent1">
                  <a:lumMod val="50000"/>
                </a:schemeClr>
              </a:solidFill>
              <a:latin typeface="+mn-lt"/>
              <a:cs typeface="Times New Roman" panose="02020603050405020304" pitchFamily="18" charset="0"/>
            </a:endParaRPr>
          </a:p>
          <a:p>
            <a:endParaRPr lang="en-US" sz="1200" dirty="0">
              <a:solidFill>
                <a:schemeClr val="accent1">
                  <a:lumMod val="50000"/>
                </a:schemeClr>
              </a:solidFill>
              <a:latin typeface="+mn-lt"/>
              <a:cs typeface="Times New Roman" panose="02020603050405020304" pitchFamily="18" charset="0"/>
            </a:endParaRPr>
          </a:p>
          <a:p>
            <a:endParaRPr lang="en-US" sz="1300" dirty="0"/>
          </a:p>
        </p:txBody>
      </p:sp>
      <p:sp>
        <p:nvSpPr>
          <p:cNvPr id="4" name="Slide Number Placeholder 3"/>
          <p:cNvSpPr>
            <a:spLocks noGrp="1"/>
          </p:cNvSpPr>
          <p:nvPr>
            <p:ph type="sldNum" sz="quarter" idx="5"/>
          </p:nvPr>
        </p:nvSpPr>
        <p:spPr/>
        <p:txBody>
          <a:bodyPr/>
          <a:lstStyle/>
          <a:p>
            <a:fld id="{2B180A91-3858-4569-8D26-AA5BE1F708EE}" type="slidenum">
              <a:rPr lang="en-US" smtClean="0"/>
              <a:t>2</a:t>
            </a:fld>
            <a:endParaRPr lang="en-US"/>
          </a:p>
        </p:txBody>
      </p:sp>
    </p:spTree>
    <p:extLst>
      <p:ext uri="{BB962C8B-B14F-4D97-AF65-F5344CB8AC3E}">
        <p14:creationId xmlns:p14="http://schemas.microsoft.com/office/powerpoint/2010/main" val="1414888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D46482D-404D-4638-8726-7CB8DF275312}"/>
              </a:ext>
            </a:extLst>
          </p:cNvPr>
          <p:cNvSpPr>
            <a:spLocks noGrp="1" noRot="1" noChangeAspect="1" noChangeArrowheads="1" noTextEdit="1"/>
          </p:cNvSpPr>
          <p:nvPr>
            <p:ph type="sldImg" idx="4294967295"/>
          </p:nvPr>
        </p:nvSpPr>
        <p:spPr bwMode="auto">
          <a:xfrm>
            <a:off x="6026150" y="1766888"/>
            <a:ext cx="7267575" cy="4089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4D424F8D-E465-4D8C-9DFB-E4C078AC3746}"/>
              </a:ext>
            </a:extLst>
          </p:cNvPr>
          <p:cNvSpPr>
            <a:spLocks noGrp="1" noRot="1" noChangeAspect="1" noChangeArrowheads="1"/>
          </p:cNvSpPr>
          <p:nvPr>
            <p:ph type="body" idx="1"/>
          </p:nvPr>
        </p:nvSpPr>
        <p:spPr bwMode="auto">
          <a:xfrm>
            <a:off x="1046163" y="2324100"/>
            <a:ext cx="4860925" cy="408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Unfinished conversations, ancestral energy</a:t>
            </a:r>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7C5D9ECB-0FD8-453C-8A0B-388BF3913DB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12</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073702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7C5D9ECB-0FD8-453C-8A0B-388BF3913DB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996684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7C5D9ECB-0FD8-453C-8A0B-388BF3913DB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097972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D81F5F65-0693-4AD3-9615-FD31A9208B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8DFD8F8F-4675-4E23-ACCC-12BECB7C4C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Disparities exist for several reasons. And it’s easy to write off some of these as just an issue of personal responsibility. Make better choices. But when you look closer you see that the problem isn’t as simple as individual behavior. Instead, the problem is often how our environments are designed and by who. </a:t>
            </a:r>
          </a:p>
        </p:txBody>
      </p:sp>
      <p:sp>
        <p:nvSpPr>
          <p:cNvPr id="68612" name="Slide Number Placeholder 3">
            <a:extLst>
              <a:ext uri="{FF2B5EF4-FFF2-40B4-BE49-F238E27FC236}">
                <a16:creationId xmlns:a16="http://schemas.microsoft.com/office/drawing/2014/main" id="{6A028649-A0C1-4285-8A26-523925FB1A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150CD076-D24D-4E03-A58A-8584F91A0EDA}"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15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7C5D9ECB-0FD8-453C-8A0B-388BF3913DB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16</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874840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7C5D9ECB-0FD8-453C-8A0B-388BF3913DB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17</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740411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7C5D9ECB-0FD8-453C-8A0B-388BF3913DB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18</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633279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B634F3C7-9634-442B-B472-E37F919C9B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0D5484AC-0308-4A17-B97F-44F200DAB2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e.g. Equity note in AG, bonding, transporration omnibus bill, Gov’s equity note, fiscal note, agency DHS Equity policy</a:t>
            </a:r>
          </a:p>
        </p:txBody>
      </p:sp>
      <p:sp>
        <p:nvSpPr>
          <p:cNvPr id="47108" name="Slide Number Placeholder 3">
            <a:extLst>
              <a:ext uri="{FF2B5EF4-FFF2-40B4-BE49-F238E27FC236}">
                <a16:creationId xmlns:a16="http://schemas.microsoft.com/office/drawing/2014/main" id="{63B30651-1F5E-41E5-B32D-16633EBAD0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93F01FBA-5414-4647-AEE1-9442A095868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19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1DA9D83C-105F-4533-BBB5-CBBF7A35E43A}"/>
              </a:ext>
            </a:extLst>
          </p:cNvPr>
          <p:cNvSpPr>
            <a:spLocks noGrp="1" noRot="1" noChangeAspect="1" noChangeArrowheads="1" noTextEdit="1"/>
          </p:cNvSpPr>
          <p:nvPr>
            <p:ph type="sldImg" idx="4294967295"/>
          </p:nvPr>
        </p:nvSpPr>
        <p:spPr>
          <a:xfrm>
            <a:off x="2147483647" y="0"/>
            <a:ext cx="0" cy="2147483647"/>
          </a:xfrm>
        </p:spPr>
      </p:sp>
      <p:sp>
        <p:nvSpPr>
          <p:cNvPr id="55299" name="Notes Placeholder 2">
            <a:extLst>
              <a:ext uri="{FF2B5EF4-FFF2-40B4-BE49-F238E27FC236}">
                <a16:creationId xmlns:a16="http://schemas.microsoft.com/office/drawing/2014/main" id="{0DD3904F-23C0-4D62-BF35-EB33515B9DFD}"/>
              </a:ext>
            </a:extLst>
          </p:cNvPr>
          <p:cNvSpPr>
            <a:spLocks noGrp="1" noRot="1" noChangeAspect="1" noChangeArrowheads="1"/>
          </p:cNvSpPr>
          <p:nvPr>
            <p:ph type="body" idx="1"/>
          </p:nvPr>
        </p:nvSpPr>
        <p:spPr bwMode="auto">
          <a:xfrm>
            <a:off x="1023938" y="2286000"/>
            <a:ext cx="9720262"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greatest equity impact analysis is a human being who lives and breathes equity everyday </a:t>
            </a: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F1D64-09E7-45B0-8D95-84BB0B498B87}" type="slidenum">
              <a:rPr lang="en-US" smtClean="0"/>
              <a:t>3</a:t>
            </a:fld>
            <a:endParaRPr lang="en-US"/>
          </a:p>
        </p:txBody>
      </p:sp>
    </p:spTree>
    <p:extLst>
      <p:ext uri="{BB962C8B-B14F-4D97-AF65-F5344CB8AC3E}">
        <p14:creationId xmlns:p14="http://schemas.microsoft.com/office/powerpoint/2010/main" val="3543566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A82495FF-DEFE-45A6-BE15-BE9F670EA871}"/>
              </a:ext>
            </a:extLst>
          </p:cNvPr>
          <p:cNvSpPr>
            <a:spLocks noGrp="1" noRot="1" noChangeAspect="1" noChangeArrowheads="1" noTextEdit="1"/>
          </p:cNvSpPr>
          <p:nvPr>
            <p:ph type="sldImg"/>
          </p:nvPr>
        </p:nvSpPr>
        <p:spPr/>
      </p:sp>
      <p:sp>
        <p:nvSpPr>
          <p:cNvPr id="13315" name="Notes Placeholder 2">
            <a:extLst>
              <a:ext uri="{FF2B5EF4-FFF2-40B4-BE49-F238E27FC236}">
                <a16:creationId xmlns:a16="http://schemas.microsoft.com/office/drawing/2014/main" id="{BE46DAD5-0F49-438C-A58F-A06FE39C80E5}"/>
              </a:ext>
            </a:extLst>
          </p:cNvPr>
          <p:cNvSpPr>
            <a:spLocks noGrp="1"/>
          </p:cNvSpPr>
          <p:nvPr>
            <p:ph type="body" idx="1"/>
          </p:nvPr>
        </p:nvSpPr>
        <p:spPr bwMode="auto">
          <a:xfrm>
            <a:off x="701675" y="4473575"/>
            <a:ext cx="5607050" cy="3660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316" name="Date Placeholder 3">
            <a:extLst>
              <a:ext uri="{FF2B5EF4-FFF2-40B4-BE49-F238E27FC236}">
                <a16:creationId xmlns:a16="http://schemas.microsoft.com/office/drawing/2014/main" id="{B3C3ACE4-9CE4-439C-B619-DB74FC2CEE1D}"/>
              </a:ext>
            </a:extLst>
          </p:cNvPr>
          <p:cNvSpPr>
            <a:spLocks noGrp="1"/>
          </p:cNvSpPr>
          <p:nvPr>
            <p:ph type="dt" sz="quarter" idx="1"/>
          </p:nvPr>
        </p:nvSpPr>
        <p:spPr>
          <a:noFill/>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AC98FAAC-1C6F-4A75-A2C8-69AF1832C2A6}" type="datetime1">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8/24/2023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13317" name="Slide Number Placeholder 4">
            <a:extLst>
              <a:ext uri="{FF2B5EF4-FFF2-40B4-BE49-F238E27FC236}">
                <a16:creationId xmlns:a16="http://schemas.microsoft.com/office/drawing/2014/main" id="{9AFE06A3-0ED6-46C1-90DA-4119E11C7C6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3A911D6F-03E6-408C-8A8F-C66CD9F07EA6}"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22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739710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7C5D9ECB-0FD8-453C-8A0B-388BF3913DB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23</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234928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DPC (Susan Rice): OMB, NSA, NEC, Data, com engagement, revokes 1776 and training ban</a:t>
            </a:r>
          </a:p>
        </p:txBody>
      </p:sp>
      <p:sp>
        <p:nvSpPr>
          <p:cNvPr id="4" name="Slide Number Placehold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7C5D9ECB-0FD8-453C-8A0B-388BF3913DB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24</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469421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7C5D9ECB-0FD8-453C-8A0B-388BF3913DB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25</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76201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7C5D9ECB-0FD8-453C-8A0B-388BF3913DB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26</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059862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7C5D9ECB-0FD8-453C-8A0B-388BF3913DB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27</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045368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52949998-4BBB-45F3-9FEA-E0CE0AC801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BB62B908-E3AE-4E0E-A630-85EC38695C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fire next time or the velvet hammer.  Balance agenda wins with cultural change.</a:t>
            </a:r>
          </a:p>
        </p:txBody>
      </p:sp>
      <p:sp>
        <p:nvSpPr>
          <p:cNvPr id="132100" name="Slide Number Placeholder 3">
            <a:extLst>
              <a:ext uri="{FF2B5EF4-FFF2-40B4-BE49-F238E27FC236}">
                <a16:creationId xmlns:a16="http://schemas.microsoft.com/office/drawing/2014/main" id="{40165A48-CD92-472E-AF73-E0A8B9A20E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120C5A7D-8AAB-49D4-8508-435A7D48AA67}"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28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F7589C20-0907-486D-963C-85475ADC33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A6F587AD-5A6C-4B6B-984C-D157E22D06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1380" name="Slide Number Placeholder 3">
            <a:extLst>
              <a:ext uri="{FF2B5EF4-FFF2-40B4-BE49-F238E27FC236}">
                <a16:creationId xmlns:a16="http://schemas.microsoft.com/office/drawing/2014/main" id="{543E2910-46F4-43A3-B222-D660BA935B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F31B0E3E-F914-4EA3-A868-CA378E53828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29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F1D64-09E7-45B0-8D95-84BB0B498B87}" type="slidenum">
              <a:rPr lang="en-US" smtClean="0"/>
              <a:t>4</a:t>
            </a:fld>
            <a:endParaRPr lang="en-US"/>
          </a:p>
        </p:txBody>
      </p:sp>
    </p:spTree>
    <p:extLst>
      <p:ext uri="{BB962C8B-B14F-4D97-AF65-F5344CB8AC3E}">
        <p14:creationId xmlns:p14="http://schemas.microsoft.com/office/powerpoint/2010/main" val="556434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Project staff strengthen relationships with local community organizations to coordinate Zoom or in-person presentations on tobacco, health effects, dangers of second-hand/third-hand smoke, and the benefits of smoke-free multi-unit housing. These organizations have allowed space to do outreach in order to educate the community in order to support smoke-free policies. These give opportunities to recruit coalition members.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F1D64-09E7-45B0-8D95-84BB0B498B87}" type="slidenum">
              <a:rPr lang="en-US" smtClean="0"/>
              <a:t>49</a:t>
            </a:fld>
            <a:endParaRPr lang="en-US"/>
          </a:p>
        </p:txBody>
      </p:sp>
    </p:spTree>
    <p:extLst>
      <p:ext uri="{BB962C8B-B14F-4D97-AF65-F5344CB8AC3E}">
        <p14:creationId xmlns:p14="http://schemas.microsoft.com/office/powerpoint/2010/main" val="3922694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b="1" dirty="0"/>
          </a:p>
        </p:txBody>
      </p:sp>
      <p:sp>
        <p:nvSpPr>
          <p:cNvPr id="4" name="Slide Number Placeholder 3"/>
          <p:cNvSpPr>
            <a:spLocks noGrp="1"/>
          </p:cNvSpPr>
          <p:nvPr>
            <p:ph type="sldNum" sz="quarter" idx="5"/>
          </p:nvPr>
        </p:nvSpPr>
        <p:spPr/>
        <p:txBody>
          <a:bodyPr/>
          <a:lstStyle/>
          <a:p>
            <a:fld id="{2B180A91-3858-4569-8D26-AA5BE1F708EE}" type="slidenum">
              <a:rPr lang="en-US" smtClean="0"/>
              <a:t>51</a:t>
            </a:fld>
            <a:endParaRPr lang="en-US"/>
          </a:p>
        </p:txBody>
      </p:sp>
    </p:spTree>
    <p:extLst>
      <p:ext uri="{BB962C8B-B14F-4D97-AF65-F5344CB8AC3E}">
        <p14:creationId xmlns:p14="http://schemas.microsoft.com/office/powerpoint/2010/main" val="4122043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1a0be7a94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1a0be7a94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1a0be7a945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1a0be7a94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1a0be7a94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1a0be7a94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1a0be7a94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1a0be7a94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1d588bfa4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1d588bfa4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03089191-270F-4939-A6A8-60251718A5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C328EC00-EF26-40EF-9402-25B23D11CA6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nSpc>
                <a:spcPct val="90000"/>
              </a:lnSpc>
              <a:defRPr/>
            </a:pPr>
            <a:endParaRPr lang="en-US" altLang="en-US" dirty="0">
              <a:ea typeface="MS PGothic" charset="-128"/>
            </a:endParaRPr>
          </a:p>
        </p:txBody>
      </p:sp>
      <p:sp>
        <p:nvSpPr>
          <p:cNvPr id="21508" name="Slide Number Placeholder 3">
            <a:extLst>
              <a:ext uri="{FF2B5EF4-FFF2-40B4-BE49-F238E27FC236}">
                <a16:creationId xmlns:a16="http://schemas.microsoft.com/office/drawing/2014/main" id="{707E6246-205C-4E6D-9D19-DDD643CF3A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C60A38B6-50AD-455E-82C4-CD18DA0E27EC}"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10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4E00C-90D3-9707-96CD-815393ACC3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C4B62-EAE3-6BEB-3BCD-9242D0B383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19BA3A-7EA9-981E-B34A-942CDF17BCF6}"/>
              </a:ext>
            </a:extLst>
          </p:cNvPr>
          <p:cNvSpPr>
            <a:spLocks noGrp="1"/>
          </p:cNvSpPr>
          <p:nvPr>
            <p:ph type="dt" sz="half" idx="10"/>
          </p:nvPr>
        </p:nvSpPr>
        <p:spPr/>
        <p:txBody>
          <a:bodyPr/>
          <a:lstStyle/>
          <a:p>
            <a:fld id="{8AD253F4-5CA3-4FFD-B43C-47BBE84483D1}" type="datetimeFigureOut">
              <a:rPr lang="en-US" smtClean="0"/>
              <a:t>8/24/2023</a:t>
            </a:fld>
            <a:endParaRPr lang="en-US"/>
          </a:p>
        </p:txBody>
      </p:sp>
      <p:sp>
        <p:nvSpPr>
          <p:cNvPr id="5" name="Footer Placeholder 4">
            <a:extLst>
              <a:ext uri="{FF2B5EF4-FFF2-40B4-BE49-F238E27FC236}">
                <a16:creationId xmlns:a16="http://schemas.microsoft.com/office/drawing/2014/main" id="{0D421C87-D8CC-7883-A1D7-F9F3A29BA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DB24D-8FEE-66EE-7494-647978D1CC57}"/>
              </a:ext>
            </a:extLst>
          </p:cNvPr>
          <p:cNvSpPr>
            <a:spLocks noGrp="1"/>
          </p:cNvSpPr>
          <p:nvPr>
            <p:ph type="sldNum" sz="quarter" idx="12"/>
          </p:nvPr>
        </p:nvSpPr>
        <p:spPr/>
        <p:txBody>
          <a:bodyPr/>
          <a:lstStyle/>
          <a:p>
            <a:fld id="{AD4D42F1-159C-4A64-AF69-B9F5C540A8FF}" type="slidenum">
              <a:rPr lang="en-US" smtClean="0"/>
              <a:t>‹#›</a:t>
            </a:fld>
            <a:endParaRPr lang="en-US"/>
          </a:p>
        </p:txBody>
      </p:sp>
    </p:spTree>
    <p:extLst>
      <p:ext uri="{BB962C8B-B14F-4D97-AF65-F5344CB8AC3E}">
        <p14:creationId xmlns:p14="http://schemas.microsoft.com/office/powerpoint/2010/main" val="262568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0CD84-0B05-97A6-4A05-E0B848F82A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502BA0-E5E5-3683-DBF6-53BD64B4C0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006642-9170-E6C9-0E4C-DF45291EE1F6}"/>
              </a:ext>
            </a:extLst>
          </p:cNvPr>
          <p:cNvSpPr>
            <a:spLocks noGrp="1"/>
          </p:cNvSpPr>
          <p:nvPr>
            <p:ph type="dt" sz="half" idx="10"/>
          </p:nvPr>
        </p:nvSpPr>
        <p:spPr/>
        <p:txBody>
          <a:bodyPr/>
          <a:lstStyle/>
          <a:p>
            <a:fld id="{8AD253F4-5CA3-4FFD-B43C-47BBE84483D1}" type="datetimeFigureOut">
              <a:rPr lang="en-US" smtClean="0"/>
              <a:t>8/24/2023</a:t>
            </a:fld>
            <a:endParaRPr lang="en-US"/>
          </a:p>
        </p:txBody>
      </p:sp>
      <p:sp>
        <p:nvSpPr>
          <p:cNvPr id="5" name="Footer Placeholder 4">
            <a:extLst>
              <a:ext uri="{FF2B5EF4-FFF2-40B4-BE49-F238E27FC236}">
                <a16:creationId xmlns:a16="http://schemas.microsoft.com/office/drawing/2014/main" id="{1677A953-7376-3A14-D07E-E5AE67C86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D38E1-2D60-3D26-DD03-241D0ECA9417}"/>
              </a:ext>
            </a:extLst>
          </p:cNvPr>
          <p:cNvSpPr>
            <a:spLocks noGrp="1"/>
          </p:cNvSpPr>
          <p:nvPr>
            <p:ph type="sldNum" sz="quarter" idx="12"/>
          </p:nvPr>
        </p:nvSpPr>
        <p:spPr/>
        <p:txBody>
          <a:bodyPr/>
          <a:lstStyle/>
          <a:p>
            <a:fld id="{AD4D42F1-159C-4A64-AF69-B9F5C540A8FF}" type="slidenum">
              <a:rPr lang="en-US" smtClean="0"/>
              <a:t>‹#›</a:t>
            </a:fld>
            <a:endParaRPr lang="en-US"/>
          </a:p>
        </p:txBody>
      </p:sp>
    </p:spTree>
    <p:extLst>
      <p:ext uri="{BB962C8B-B14F-4D97-AF65-F5344CB8AC3E}">
        <p14:creationId xmlns:p14="http://schemas.microsoft.com/office/powerpoint/2010/main" val="4108665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8FA31A-6E27-C3CB-2CC8-597CDB266B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55F85B-41DC-836B-D8A1-CA6016DC2F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55F1D-A46B-6EF8-874B-C3EC3B60D471}"/>
              </a:ext>
            </a:extLst>
          </p:cNvPr>
          <p:cNvSpPr>
            <a:spLocks noGrp="1"/>
          </p:cNvSpPr>
          <p:nvPr>
            <p:ph type="dt" sz="half" idx="10"/>
          </p:nvPr>
        </p:nvSpPr>
        <p:spPr/>
        <p:txBody>
          <a:bodyPr/>
          <a:lstStyle/>
          <a:p>
            <a:fld id="{8AD253F4-5CA3-4FFD-B43C-47BBE84483D1}" type="datetimeFigureOut">
              <a:rPr lang="en-US" smtClean="0"/>
              <a:t>8/24/2023</a:t>
            </a:fld>
            <a:endParaRPr lang="en-US"/>
          </a:p>
        </p:txBody>
      </p:sp>
      <p:sp>
        <p:nvSpPr>
          <p:cNvPr id="5" name="Footer Placeholder 4">
            <a:extLst>
              <a:ext uri="{FF2B5EF4-FFF2-40B4-BE49-F238E27FC236}">
                <a16:creationId xmlns:a16="http://schemas.microsoft.com/office/drawing/2014/main" id="{5A1E047F-72D5-890C-EE6F-1487C4744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988938-7376-F7FA-6646-5BFA4A719F45}"/>
              </a:ext>
            </a:extLst>
          </p:cNvPr>
          <p:cNvSpPr>
            <a:spLocks noGrp="1"/>
          </p:cNvSpPr>
          <p:nvPr>
            <p:ph type="sldNum" sz="quarter" idx="12"/>
          </p:nvPr>
        </p:nvSpPr>
        <p:spPr/>
        <p:txBody>
          <a:bodyPr/>
          <a:lstStyle/>
          <a:p>
            <a:fld id="{AD4D42F1-159C-4A64-AF69-B9F5C540A8FF}" type="slidenum">
              <a:rPr lang="en-US" smtClean="0"/>
              <a:t>‹#›</a:t>
            </a:fld>
            <a:endParaRPr lang="en-US"/>
          </a:p>
        </p:txBody>
      </p:sp>
    </p:spTree>
    <p:extLst>
      <p:ext uri="{BB962C8B-B14F-4D97-AF65-F5344CB8AC3E}">
        <p14:creationId xmlns:p14="http://schemas.microsoft.com/office/powerpoint/2010/main" val="749788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67"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415600" y="719633"/>
            <a:ext cx="11360800" cy="17100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2" name="Google Shape;12;p2"/>
          <p:cNvSpPr txBox="1">
            <a:spLocks noGrp="1"/>
          </p:cNvSpPr>
          <p:nvPr>
            <p:ph type="subTitle" idx="1"/>
          </p:nvPr>
        </p:nvSpPr>
        <p:spPr>
          <a:xfrm>
            <a:off x="415600" y="2504747"/>
            <a:ext cx="5656800" cy="984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1600"/>
              <a:buNone/>
              <a:defRPr sz="2133">
                <a:solidFill>
                  <a:schemeClr val="lt2"/>
                </a:solidFill>
              </a:defRPr>
            </a:lvl1pPr>
            <a:lvl2pPr lvl="1" rtl="0">
              <a:lnSpc>
                <a:spcPct val="100000"/>
              </a:lnSpc>
              <a:spcBef>
                <a:spcPts val="0"/>
              </a:spcBef>
              <a:spcAft>
                <a:spcPts val="0"/>
              </a:spcAft>
              <a:buClr>
                <a:schemeClr val="lt2"/>
              </a:buClr>
              <a:buSzPts val="1600"/>
              <a:buNone/>
              <a:defRPr sz="2133">
                <a:solidFill>
                  <a:schemeClr val="lt2"/>
                </a:solidFill>
              </a:defRPr>
            </a:lvl2pPr>
            <a:lvl3pPr lvl="2" rtl="0">
              <a:lnSpc>
                <a:spcPct val="100000"/>
              </a:lnSpc>
              <a:spcBef>
                <a:spcPts val="0"/>
              </a:spcBef>
              <a:spcAft>
                <a:spcPts val="0"/>
              </a:spcAft>
              <a:buClr>
                <a:schemeClr val="lt2"/>
              </a:buClr>
              <a:buSzPts val="1600"/>
              <a:buNone/>
              <a:defRPr sz="2133">
                <a:solidFill>
                  <a:schemeClr val="lt2"/>
                </a:solidFill>
              </a:defRPr>
            </a:lvl3pPr>
            <a:lvl4pPr lvl="3" rtl="0">
              <a:lnSpc>
                <a:spcPct val="100000"/>
              </a:lnSpc>
              <a:spcBef>
                <a:spcPts val="0"/>
              </a:spcBef>
              <a:spcAft>
                <a:spcPts val="0"/>
              </a:spcAft>
              <a:buClr>
                <a:schemeClr val="lt2"/>
              </a:buClr>
              <a:buSzPts val="1600"/>
              <a:buNone/>
              <a:defRPr sz="2133">
                <a:solidFill>
                  <a:schemeClr val="lt2"/>
                </a:solidFill>
              </a:defRPr>
            </a:lvl4pPr>
            <a:lvl5pPr lvl="4" rtl="0">
              <a:lnSpc>
                <a:spcPct val="100000"/>
              </a:lnSpc>
              <a:spcBef>
                <a:spcPts val="0"/>
              </a:spcBef>
              <a:spcAft>
                <a:spcPts val="0"/>
              </a:spcAft>
              <a:buClr>
                <a:schemeClr val="lt2"/>
              </a:buClr>
              <a:buSzPts val="1600"/>
              <a:buNone/>
              <a:defRPr sz="2133">
                <a:solidFill>
                  <a:schemeClr val="lt2"/>
                </a:solidFill>
              </a:defRPr>
            </a:lvl5pPr>
            <a:lvl6pPr lvl="5" rtl="0">
              <a:lnSpc>
                <a:spcPct val="100000"/>
              </a:lnSpc>
              <a:spcBef>
                <a:spcPts val="0"/>
              </a:spcBef>
              <a:spcAft>
                <a:spcPts val="0"/>
              </a:spcAft>
              <a:buClr>
                <a:schemeClr val="lt2"/>
              </a:buClr>
              <a:buSzPts val="1600"/>
              <a:buNone/>
              <a:defRPr sz="2133">
                <a:solidFill>
                  <a:schemeClr val="lt2"/>
                </a:solidFill>
              </a:defRPr>
            </a:lvl6pPr>
            <a:lvl7pPr lvl="6" rtl="0">
              <a:lnSpc>
                <a:spcPct val="100000"/>
              </a:lnSpc>
              <a:spcBef>
                <a:spcPts val="0"/>
              </a:spcBef>
              <a:spcAft>
                <a:spcPts val="0"/>
              </a:spcAft>
              <a:buClr>
                <a:schemeClr val="lt2"/>
              </a:buClr>
              <a:buSzPts val="1600"/>
              <a:buNone/>
              <a:defRPr sz="2133">
                <a:solidFill>
                  <a:schemeClr val="lt2"/>
                </a:solidFill>
              </a:defRPr>
            </a:lvl7pPr>
            <a:lvl8pPr lvl="7" rtl="0">
              <a:lnSpc>
                <a:spcPct val="100000"/>
              </a:lnSpc>
              <a:spcBef>
                <a:spcPts val="0"/>
              </a:spcBef>
              <a:spcAft>
                <a:spcPts val="0"/>
              </a:spcAft>
              <a:buClr>
                <a:schemeClr val="lt2"/>
              </a:buClr>
              <a:buSzPts val="1600"/>
              <a:buNone/>
              <a:defRPr sz="2133">
                <a:solidFill>
                  <a:schemeClr val="lt2"/>
                </a:solidFill>
              </a:defRPr>
            </a:lvl8pPr>
            <a:lvl9pPr lvl="8" rtl="0">
              <a:lnSpc>
                <a:spcPct val="100000"/>
              </a:lnSpc>
              <a:spcBef>
                <a:spcPts val="0"/>
              </a:spcBef>
              <a:spcAft>
                <a:spcPts val="0"/>
              </a:spcAft>
              <a:buClr>
                <a:schemeClr val="lt2"/>
              </a:buClr>
              <a:buSzPts val="1600"/>
              <a:buNone/>
              <a:defRPr sz="2133">
                <a:solidFill>
                  <a:schemeClr val="lt2"/>
                </a:solidFill>
              </a:defRPr>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708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64132"/>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415600" y="719633"/>
            <a:ext cx="11360800" cy="17100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8" name="Google Shape;18;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177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0"/>
            <a:ext cx="5752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p:nvPr/>
        </p:nvSpPr>
        <p:spPr>
          <a:xfrm>
            <a:off x="1" y="58834"/>
            <a:ext cx="5751500" cy="5865833"/>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67" y="0"/>
            <a:ext cx="5755867" cy="58608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415633" y="667900"/>
            <a:ext cx="4942000" cy="3345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6192900" y="667900"/>
            <a:ext cx="5555200" cy="5464800"/>
          </a:xfrm>
          <a:prstGeom prst="rect">
            <a:avLst/>
          </a:prstGeom>
        </p:spPr>
        <p:txBody>
          <a:bodyPr spcFirstLastPara="1" wrap="square" lIns="91425" tIns="91425" rIns="91425" bIns="91425" anchor="t" anchorCtr="0">
            <a:normAutofit/>
          </a:bodyPr>
          <a:lstStyle>
            <a:lvl1pPr marL="609585" lvl="0" indent="-414856" rtl="0">
              <a:spcBef>
                <a:spcPts val="0"/>
              </a:spcBef>
              <a:spcAft>
                <a:spcPts val="0"/>
              </a:spcAft>
              <a:buSzPts val="1300"/>
              <a:buChar char="●"/>
              <a:defRPr/>
            </a:lvl1pPr>
            <a:lvl2pPr marL="1219170" lvl="1" indent="-397923" rtl="0">
              <a:spcBef>
                <a:spcPts val="0"/>
              </a:spcBef>
              <a:spcAft>
                <a:spcPts val="0"/>
              </a:spcAft>
              <a:buSzPts val="1100"/>
              <a:buChar char="○"/>
              <a:defRPr/>
            </a:lvl2pPr>
            <a:lvl3pPr marL="1828754" lvl="2" indent="-397923" rtl="0">
              <a:spcBef>
                <a:spcPts val="0"/>
              </a:spcBef>
              <a:spcAft>
                <a:spcPts val="0"/>
              </a:spcAft>
              <a:buSzPts val="1100"/>
              <a:buChar char="■"/>
              <a:defRPr/>
            </a:lvl3pPr>
            <a:lvl4pPr marL="2438339" lvl="3" indent="-397923" rtl="0">
              <a:spcBef>
                <a:spcPts val="0"/>
              </a:spcBef>
              <a:spcAft>
                <a:spcPts val="0"/>
              </a:spcAft>
              <a:buSzPts val="1100"/>
              <a:buChar char="●"/>
              <a:defRPr/>
            </a:lvl4pPr>
            <a:lvl5pPr marL="3047924" lvl="4" indent="-397923" rtl="0">
              <a:spcBef>
                <a:spcPts val="0"/>
              </a:spcBef>
              <a:spcAft>
                <a:spcPts val="0"/>
              </a:spcAft>
              <a:buSzPts val="1100"/>
              <a:buChar char="○"/>
              <a:defRPr/>
            </a:lvl5pPr>
            <a:lvl6pPr marL="3657509" lvl="5" indent="-397923" rtl="0">
              <a:spcBef>
                <a:spcPts val="0"/>
              </a:spcBef>
              <a:spcAft>
                <a:spcPts val="0"/>
              </a:spcAft>
              <a:buSzPts val="1100"/>
              <a:buChar char="■"/>
              <a:defRPr/>
            </a:lvl6pPr>
            <a:lvl7pPr marL="4267093" lvl="6" indent="-397923" rtl="0">
              <a:spcBef>
                <a:spcPts val="0"/>
              </a:spcBef>
              <a:spcAft>
                <a:spcPts val="0"/>
              </a:spcAft>
              <a:buSzPts val="1100"/>
              <a:buChar char="●"/>
              <a:defRPr/>
            </a:lvl7pPr>
            <a:lvl8pPr marL="4876678" lvl="7" indent="-397923" rtl="0">
              <a:spcBef>
                <a:spcPts val="0"/>
              </a:spcBef>
              <a:spcAft>
                <a:spcPts val="0"/>
              </a:spcAft>
              <a:buSzPts val="1100"/>
              <a:buChar char="○"/>
              <a:defRPr/>
            </a:lvl8pPr>
            <a:lvl9pPr marL="5486263" lvl="8" indent="-397923" rtl="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57669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5"/>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415633" y="667900"/>
            <a:ext cx="11360800" cy="831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415600" y="2007600"/>
            <a:ext cx="5333200" cy="4101600"/>
          </a:xfrm>
          <a:prstGeom prst="rect">
            <a:avLst/>
          </a:prstGeom>
        </p:spPr>
        <p:txBody>
          <a:bodyPr spcFirstLastPara="1" wrap="square" lIns="91425" tIns="91425" rIns="91425" bIns="91425" anchor="t" anchorCtr="0">
            <a:normAutofit/>
          </a:bodyPr>
          <a:lstStyle>
            <a:lvl1pPr marL="609585" lvl="0" indent="-414856" rtl="0">
              <a:spcBef>
                <a:spcPts val="0"/>
              </a:spcBef>
              <a:spcAft>
                <a:spcPts val="0"/>
              </a:spcAft>
              <a:buSzPts val="1300"/>
              <a:buChar char="●"/>
              <a:defRPr/>
            </a:lvl1pPr>
            <a:lvl2pPr marL="1219170" lvl="1" indent="-397923" rtl="0">
              <a:spcBef>
                <a:spcPts val="0"/>
              </a:spcBef>
              <a:spcAft>
                <a:spcPts val="0"/>
              </a:spcAft>
              <a:buSzPts val="1100"/>
              <a:buChar char="○"/>
              <a:defRPr/>
            </a:lvl2pPr>
            <a:lvl3pPr marL="1828754" lvl="2" indent="-397923" rtl="0">
              <a:spcBef>
                <a:spcPts val="0"/>
              </a:spcBef>
              <a:spcAft>
                <a:spcPts val="0"/>
              </a:spcAft>
              <a:buSzPts val="1100"/>
              <a:buChar char="■"/>
              <a:defRPr/>
            </a:lvl3pPr>
            <a:lvl4pPr marL="2438339" lvl="3" indent="-397923" rtl="0">
              <a:spcBef>
                <a:spcPts val="0"/>
              </a:spcBef>
              <a:spcAft>
                <a:spcPts val="0"/>
              </a:spcAft>
              <a:buSzPts val="1100"/>
              <a:buChar char="●"/>
              <a:defRPr/>
            </a:lvl4pPr>
            <a:lvl5pPr marL="3047924" lvl="4" indent="-397923" rtl="0">
              <a:spcBef>
                <a:spcPts val="0"/>
              </a:spcBef>
              <a:spcAft>
                <a:spcPts val="0"/>
              </a:spcAft>
              <a:buSzPts val="1100"/>
              <a:buChar char="○"/>
              <a:defRPr/>
            </a:lvl5pPr>
            <a:lvl6pPr marL="3657509" lvl="5" indent="-397923" rtl="0">
              <a:spcBef>
                <a:spcPts val="0"/>
              </a:spcBef>
              <a:spcAft>
                <a:spcPts val="0"/>
              </a:spcAft>
              <a:buSzPts val="1100"/>
              <a:buChar char="■"/>
              <a:defRPr/>
            </a:lvl6pPr>
            <a:lvl7pPr marL="4267093" lvl="6" indent="-397923" rtl="0">
              <a:spcBef>
                <a:spcPts val="0"/>
              </a:spcBef>
              <a:spcAft>
                <a:spcPts val="0"/>
              </a:spcAft>
              <a:buSzPts val="1100"/>
              <a:buChar char="●"/>
              <a:defRPr/>
            </a:lvl7pPr>
            <a:lvl8pPr marL="4876678" lvl="7" indent="-397923" rtl="0">
              <a:spcBef>
                <a:spcPts val="0"/>
              </a:spcBef>
              <a:spcAft>
                <a:spcPts val="0"/>
              </a:spcAft>
              <a:buSzPts val="1100"/>
              <a:buChar char="○"/>
              <a:defRPr/>
            </a:lvl8pPr>
            <a:lvl9pPr marL="5486263" lvl="8" indent="-397923" rtl="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6443200" y="2007600"/>
            <a:ext cx="5333200" cy="4101600"/>
          </a:xfrm>
          <a:prstGeom prst="rect">
            <a:avLst/>
          </a:prstGeom>
        </p:spPr>
        <p:txBody>
          <a:bodyPr spcFirstLastPara="1" wrap="square" lIns="91425" tIns="91425" rIns="91425" bIns="91425" anchor="t" anchorCtr="0">
            <a:normAutofit/>
          </a:bodyPr>
          <a:lstStyle>
            <a:lvl1pPr marL="609585" lvl="0" indent="-414856" rtl="0">
              <a:spcBef>
                <a:spcPts val="0"/>
              </a:spcBef>
              <a:spcAft>
                <a:spcPts val="0"/>
              </a:spcAft>
              <a:buSzPts val="1300"/>
              <a:buChar char="●"/>
              <a:defRPr/>
            </a:lvl1pPr>
            <a:lvl2pPr marL="1219170" lvl="1" indent="-397923" rtl="0">
              <a:spcBef>
                <a:spcPts val="0"/>
              </a:spcBef>
              <a:spcAft>
                <a:spcPts val="0"/>
              </a:spcAft>
              <a:buSzPts val="1100"/>
              <a:buChar char="○"/>
              <a:defRPr/>
            </a:lvl2pPr>
            <a:lvl3pPr marL="1828754" lvl="2" indent="-397923" rtl="0">
              <a:spcBef>
                <a:spcPts val="0"/>
              </a:spcBef>
              <a:spcAft>
                <a:spcPts val="0"/>
              </a:spcAft>
              <a:buSzPts val="1100"/>
              <a:buChar char="■"/>
              <a:defRPr/>
            </a:lvl3pPr>
            <a:lvl4pPr marL="2438339" lvl="3" indent="-397923" rtl="0">
              <a:spcBef>
                <a:spcPts val="0"/>
              </a:spcBef>
              <a:spcAft>
                <a:spcPts val="0"/>
              </a:spcAft>
              <a:buSzPts val="1100"/>
              <a:buChar char="●"/>
              <a:defRPr/>
            </a:lvl4pPr>
            <a:lvl5pPr marL="3047924" lvl="4" indent="-397923" rtl="0">
              <a:spcBef>
                <a:spcPts val="0"/>
              </a:spcBef>
              <a:spcAft>
                <a:spcPts val="0"/>
              </a:spcAft>
              <a:buSzPts val="1100"/>
              <a:buChar char="○"/>
              <a:defRPr/>
            </a:lvl5pPr>
            <a:lvl6pPr marL="3657509" lvl="5" indent="-397923" rtl="0">
              <a:spcBef>
                <a:spcPts val="0"/>
              </a:spcBef>
              <a:spcAft>
                <a:spcPts val="0"/>
              </a:spcAft>
              <a:buSzPts val="1100"/>
              <a:buChar char="■"/>
              <a:defRPr/>
            </a:lvl6pPr>
            <a:lvl7pPr marL="4267093" lvl="6" indent="-397923" rtl="0">
              <a:spcBef>
                <a:spcPts val="0"/>
              </a:spcBef>
              <a:spcAft>
                <a:spcPts val="0"/>
              </a:spcAft>
              <a:buSzPts val="1100"/>
              <a:buChar char="●"/>
              <a:defRPr/>
            </a:lvl7pPr>
            <a:lvl8pPr marL="4876678" lvl="7" indent="-397923" rtl="0">
              <a:spcBef>
                <a:spcPts val="0"/>
              </a:spcBef>
              <a:spcAft>
                <a:spcPts val="0"/>
              </a:spcAft>
              <a:buSzPts val="1100"/>
              <a:buChar char="○"/>
              <a:defRPr/>
            </a:lvl8pPr>
            <a:lvl9pPr marL="5486263" lvl="8" indent="-397923" rtl="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6350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415633" y="667900"/>
            <a:ext cx="11360800" cy="831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7676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p:nvPr/>
        </p:nvSpPr>
        <p:spPr>
          <a:xfrm>
            <a:off x="0" y="0"/>
            <a:ext cx="50192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txBox="1">
            <a:spLocks noGrp="1"/>
          </p:cNvSpPr>
          <p:nvPr>
            <p:ph type="title"/>
          </p:nvPr>
        </p:nvSpPr>
        <p:spPr>
          <a:xfrm>
            <a:off x="415633" y="667900"/>
            <a:ext cx="4170000" cy="24388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415600" y="3187533"/>
            <a:ext cx="4170000" cy="3064000"/>
          </a:xfrm>
          <a:prstGeom prst="rect">
            <a:avLst/>
          </a:prstGeom>
        </p:spPr>
        <p:txBody>
          <a:bodyPr spcFirstLastPara="1" wrap="square" lIns="91425" tIns="91425" rIns="91425" bIns="91425" anchor="t" anchorCtr="0">
            <a:normAutofit/>
          </a:bodyPr>
          <a:lstStyle>
            <a:lvl1pPr marL="609585" lvl="0" indent="-414856" rtl="0">
              <a:spcBef>
                <a:spcPts val="0"/>
              </a:spcBef>
              <a:spcAft>
                <a:spcPts val="0"/>
              </a:spcAft>
              <a:buClr>
                <a:schemeClr val="accent2"/>
              </a:buClr>
              <a:buSzPts val="1300"/>
              <a:buChar char="●"/>
              <a:defRPr>
                <a:solidFill>
                  <a:schemeClr val="accent2"/>
                </a:solidFill>
              </a:defRPr>
            </a:lvl1pPr>
            <a:lvl2pPr marL="1219170" lvl="1" indent="-397923" rtl="0">
              <a:spcBef>
                <a:spcPts val="0"/>
              </a:spcBef>
              <a:spcAft>
                <a:spcPts val="0"/>
              </a:spcAft>
              <a:buClr>
                <a:schemeClr val="accent2"/>
              </a:buClr>
              <a:buSzPts val="1100"/>
              <a:buChar char="○"/>
              <a:defRPr>
                <a:solidFill>
                  <a:schemeClr val="accent2"/>
                </a:solidFill>
              </a:defRPr>
            </a:lvl2pPr>
            <a:lvl3pPr marL="1828754" lvl="2" indent="-397923" rtl="0">
              <a:spcBef>
                <a:spcPts val="0"/>
              </a:spcBef>
              <a:spcAft>
                <a:spcPts val="0"/>
              </a:spcAft>
              <a:buClr>
                <a:schemeClr val="accent2"/>
              </a:buClr>
              <a:buSzPts val="1100"/>
              <a:buChar char="■"/>
              <a:defRPr>
                <a:solidFill>
                  <a:schemeClr val="accent2"/>
                </a:solidFill>
              </a:defRPr>
            </a:lvl3pPr>
            <a:lvl4pPr marL="2438339" lvl="3" indent="-397923" rtl="0">
              <a:spcBef>
                <a:spcPts val="0"/>
              </a:spcBef>
              <a:spcAft>
                <a:spcPts val="0"/>
              </a:spcAft>
              <a:buClr>
                <a:schemeClr val="accent2"/>
              </a:buClr>
              <a:buSzPts val="1100"/>
              <a:buChar char="●"/>
              <a:defRPr>
                <a:solidFill>
                  <a:schemeClr val="accent2"/>
                </a:solidFill>
              </a:defRPr>
            </a:lvl4pPr>
            <a:lvl5pPr marL="3047924" lvl="4" indent="-397923" rtl="0">
              <a:spcBef>
                <a:spcPts val="0"/>
              </a:spcBef>
              <a:spcAft>
                <a:spcPts val="0"/>
              </a:spcAft>
              <a:buClr>
                <a:schemeClr val="accent2"/>
              </a:buClr>
              <a:buSzPts val="1100"/>
              <a:buChar char="○"/>
              <a:defRPr>
                <a:solidFill>
                  <a:schemeClr val="accent2"/>
                </a:solidFill>
              </a:defRPr>
            </a:lvl5pPr>
            <a:lvl6pPr marL="3657509" lvl="5" indent="-397923" rtl="0">
              <a:spcBef>
                <a:spcPts val="0"/>
              </a:spcBef>
              <a:spcAft>
                <a:spcPts val="0"/>
              </a:spcAft>
              <a:buClr>
                <a:schemeClr val="accent2"/>
              </a:buClr>
              <a:buSzPts val="1100"/>
              <a:buChar char="■"/>
              <a:defRPr>
                <a:solidFill>
                  <a:schemeClr val="accent2"/>
                </a:solidFill>
              </a:defRPr>
            </a:lvl6pPr>
            <a:lvl7pPr marL="4267093" lvl="6" indent="-397923" rtl="0">
              <a:spcBef>
                <a:spcPts val="0"/>
              </a:spcBef>
              <a:spcAft>
                <a:spcPts val="0"/>
              </a:spcAft>
              <a:buClr>
                <a:schemeClr val="accent2"/>
              </a:buClr>
              <a:buSzPts val="1100"/>
              <a:buChar char="●"/>
              <a:defRPr>
                <a:solidFill>
                  <a:schemeClr val="accent2"/>
                </a:solidFill>
              </a:defRPr>
            </a:lvl7pPr>
            <a:lvl8pPr marL="4876678" lvl="7" indent="-397923" rtl="0">
              <a:spcBef>
                <a:spcPts val="0"/>
              </a:spcBef>
              <a:spcAft>
                <a:spcPts val="0"/>
              </a:spcAft>
              <a:buClr>
                <a:schemeClr val="accent2"/>
              </a:buClr>
              <a:buSzPts val="1100"/>
              <a:buChar char="○"/>
              <a:defRPr>
                <a:solidFill>
                  <a:schemeClr val="accent2"/>
                </a:solidFill>
              </a:defRPr>
            </a:lvl8pPr>
            <a:lvl9pPr marL="5486263" lvl="8" indent="-397923" rtl="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5278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415567" y="1064800"/>
            <a:ext cx="8330400" cy="47284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43" name="Google Shape;43;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9901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title"/>
          </p:nvPr>
        </p:nvSpPr>
        <p:spPr>
          <a:xfrm>
            <a:off x="415067" y="667900"/>
            <a:ext cx="4939200" cy="27328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406400" y="3502300"/>
            <a:ext cx="4939200" cy="123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2"/>
              </a:buClr>
              <a:buSzPts val="1600"/>
              <a:buNone/>
              <a:defRPr sz="2133">
                <a:solidFill>
                  <a:schemeClr val="accent2"/>
                </a:solidFill>
              </a:defRPr>
            </a:lvl1pPr>
            <a:lvl2pPr lvl="1" rtl="0">
              <a:lnSpc>
                <a:spcPct val="100000"/>
              </a:lnSpc>
              <a:spcBef>
                <a:spcPts val="0"/>
              </a:spcBef>
              <a:spcAft>
                <a:spcPts val="0"/>
              </a:spcAft>
              <a:buClr>
                <a:schemeClr val="accent2"/>
              </a:buClr>
              <a:buSzPts val="1600"/>
              <a:buNone/>
              <a:defRPr sz="2133">
                <a:solidFill>
                  <a:schemeClr val="accent2"/>
                </a:solidFill>
              </a:defRPr>
            </a:lvl2pPr>
            <a:lvl3pPr lvl="2" rtl="0">
              <a:lnSpc>
                <a:spcPct val="100000"/>
              </a:lnSpc>
              <a:spcBef>
                <a:spcPts val="0"/>
              </a:spcBef>
              <a:spcAft>
                <a:spcPts val="0"/>
              </a:spcAft>
              <a:buClr>
                <a:schemeClr val="accent2"/>
              </a:buClr>
              <a:buSzPts val="1600"/>
              <a:buNone/>
              <a:defRPr sz="2133">
                <a:solidFill>
                  <a:schemeClr val="accent2"/>
                </a:solidFill>
              </a:defRPr>
            </a:lvl3pPr>
            <a:lvl4pPr lvl="3" rtl="0">
              <a:lnSpc>
                <a:spcPct val="100000"/>
              </a:lnSpc>
              <a:spcBef>
                <a:spcPts val="0"/>
              </a:spcBef>
              <a:spcAft>
                <a:spcPts val="0"/>
              </a:spcAft>
              <a:buClr>
                <a:schemeClr val="accent2"/>
              </a:buClr>
              <a:buSzPts val="1600"/>
              <a:buNone/>
              <a:defRPr sz="2133">
                <a:solidFill>
                  <a:schemeClr val="accent2"/>
                </a:solidFill>
              </a:defRPr>
            </a:lvl4pPr>
            <a:lvl5pPr lvl="4" rtl="0">
              <a:lnSpc>
                <a:spcPct val="100000"/>
              </a:lnSpc>
              <a:spcBef>
                <a:spcPts val="0"/>
              </a:spcBef>
              <a:spcAft>
                <a:spcPts val="0"/>
              </a:spcAft>
              <a:buClr>
                <a:schemeClr val="accent2"/>
              </a:buClr>
              <a:buSzPts val="1600"/>
              <a:buNone/>
              <a:defRPr sz="2133">
                <a:solidFill>
                  <a:schemeClr val="accent2"/>
                </a:solidFill>
              </a:defRPr>
            </a:lvl5pPr>
            <a:lvl6pPr lvl="5" rtl="0">
              <a:lnSpc>
                <a:spcPct val="100000"/>
              </a:lnSpc>
              <a:spcBef>
                <a:spcPts val="0"/>
              </a:spcBef>
              <a:spcAft>
                <a:spcPts val="0"/>
              </a:spcAft>
              <a:buClr>
                <a:schemeClr val="accent2"/>
              </a:buClr>
              <a:buSzPts val="1600"/>
              <a:buNone/>
              <a:defRPr sz="2133">
                <a:solidFill>
                  <a:schemeClr val="accent2"/>
                </a:solidFill>
              </a:defRPr>
            </a:lvl6pPr>
            <a:lvl7pPr lvl="6" rtl="0">
              <a:lnSpc>
                <a:spcPct val="100000"/>
              </a:lnSpc>
              <a:spcBef>
                <a:spcPts val="0"/>
              </a:spcBef>
              <a:spcAft>
                <a:spcPts val="0"/>
              </a:spcAft>
              <a:buClr>
                <a:schemeClr val="accent2"/>
              </a:buClr>
              <a:buSzPts val="1600"/>
              <a:buNone/>
              <a:defRPr sz="2133">
                <a:solidFill>
                  <a:schemeClr val="accent2"/>
                </a:solidFill>
              </a:defRPr>
            </a:lvl7pPr>
            <a:lvl8pPr lvl="7" rtl="0">
              <a:lnSpc>
                <a:spcPct val="100000"/>
              </a:lnSpc>
              <a:spcBef>
                <a:spcPts val="0"/>
              </a:spcBef>
              <a:spcAft>
                <a:spcPts val="0"/>
              </a:spcAft>
              <a:buClr>
                <a:schemeClr val="accent2"/>
              </a:buClr>
              <a:buSzPts val="1600"/>
              <a:buNone/>
              <a:defRPr sz="2133">
                <a:solidFill>
                  <a:schemeClr val="accent2"/>
                </a:solidFill>
              </a:defRPr>
            </a:lvl8pPr>
            <a:lvl9pPr lvl="8" rtl="0">
              <a:lnSpc>
                <a:spcPct val="100000"/>
              </a:lnSpc>
              <a:spcBef>
                <a:spcPts val="0"/>
              </a:spcBef>
              <a:spcAft>
                <a:spcPts val="0"/>
              </a:spcAft>
              <a:buClr>
                <a:schemeClr val="accent2"/>
              </a:buClr>
              <a:buSzPts val="1600"/>
              <a:buNone/>
              <a:defRPr sz="2133">
                <a:solidFill>
                  <a:schemeClr val="accent2"/>
                </a:solidFill>
              </a:defRPr>
            </a:lvl9pPr>
          </a:lstStyle>
          <a:p>
            <a:endParaRPr/>
          </a:p>
        </p:txBody>
      </p:sp>
      <p:sp>
        <p:nvSpPr>
          <p:cNvPr id="48" name="Google Shape;48;p9"/>
          <p:cNvSpPr txBox="1">
            <a:spLocks noGrp="1"/>
          </p:cNvSpPr>
          <p:nvPr>
            <p:ph type="body" idx="2"/>
          </p:nvPr>
        </p:nvSpPr>
        <p:spPr>
          <a:xfrm>
            <a:off x="6505367" y="667900"/>
            <a:ext cx="5272000" cy="5482000"/>
          </a:xfrm>
          <a:prstGeom prst="rect">
            <a:avLst/>
          </a:prstGeom>
        </p:spPr>
        <p:txBody>
          <a:bodyPr spcFirstLastPara="1" wrap="square" lIns="91425" tIns="91425" rIns="91425" bIns="91425" anchor="t" anchorCtr="0">
            <a:normAutofit/>
          </a:bodyPr>
          <a:lstStyle>
            <a:lvl1pPr marL="609585" lvl="0" indent="-414856" rtl="0">
              <a:spcBef>
                <a:spcPts val="0"/>
              </a:spcBef>
              <a:spcAft>
                <a:spcPts val="0"/>
              </a:spcAft>
              <a:buSzPts val="1300"/>
              <a:buChar char="●"/>
              <a:defRPr/>
            </a:lvl1pPr>
            <a:lvl2pPr marL="1219170" lvl="1" indent="-397923" rtl="0">
              <a:spcBef>
                <a:spcPts val="0"/>
              </a:spcBef>
              <a:spcAft>
                <a:spcPts val="0"/>
              </a:spcAft>
              <a:buSzPts val="1100"/>
              <a:buChar char="○"/>
              <a:defRPr/>
            </a:lvl2pPr>
            <a:lvl3pPr marL="1828754" lvl="2" indent="-397923" rtl="0">
              <a:spcBef>
                <a:spcPts val="0"/>
              </a:spcBef>
              <a:spcAft>
                <a:spcPts val="0"/>
              </a:spcAft>
              <a:buSzPts val="1100"/>
              <a:buChar char="■"/>
              <a:defRPr/>
            </a:lvl3pPr>
            <a:lvl4pPr marL="2438339" lvl="3" indent="-397923" rtl="0">
              <a:spcBef>
                <a:spcPts val="0"/>
              </a:spcBef>
              <a:spcAft>
                <a:spcPts val="0"/>
              </a:spcAft>
              <a:buSzPts val="1100"/>
              <a:buChar char="●"/>
              <a:defRPr/>
            </a:lvl4pPr>
            <a:lvl5pPr marL="3047924" lvl="4" indent="-397923" rtl="0">
              <a:spcBef>
                <a:spcPts val="0"/>
              </a:spcBef>
              <a:spcAft>
                <a:spcPts val="0"/>
              </a:spcAft>
              <a:buSzPts val="1100"/>
              <a:buChar char="○"/>
              <a:defRPr/>
            </a:lvl5pPr>
            <a:lvl6pPr marL="3657509" lvl="5" indent="-397923" rtl="0">
              <a:spcBef>
                <a:spcPts val="0"/>
              </a:spcBef>
              <a:spcAft>
                <a:spcPts val="0"/>
              </a:spcAft>
              <a:buSzPts val="1100"/>
              <a:buChar char="■"/>
              <a:defRPr/>
            </a:lvl6pPr>
            <a:lvl7pPr marL="4267093" lvl="6" indent="-397923" rtl="0">
              <a:spcBef>
                <a:spcPts val="0"/>
              </a:spcBef>
              <a:spcAft>
                <a:spcPts val="0"/>
              </a:spcAft>
              <a:buSzPts val="1100"/>
              <a:buChar char="●"/>
              <a:defRPr/>
            </a:lvl7pPr>
            <a:lvl8pPr marL="4876678" lvl="7" indent="-397923" rtl="0">
              <a:spcBef>
                <a:spcPts val="0"/>
              </a:spcBef>
              <a:spcAft>
                <a:spcPts val="0"/>
              </a:spcAft>
              <a:buSzPts val="1100"/>
              <a:buChar char="○"/>
              <a:defRPr/>
            </a:lvl8pPr>
            <a:lvl9pPr marL="5486263" lvl="8" indent="-397923" rtl="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5462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26F98-6EED-7C75-EE74-FA872B6958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3B737F-58CA-1EB7-91FC-7930A76688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7BBC4-DF52-B86A-6C0B-A8D953E656DE}"/>
              </a:ext>
            </a:extLst>
          </p:cNvPr>
          <p:cNvSpPr>
            <a:spLocks noGrp="1"/>
          </p:cNvSpPr>
          <p:nvPr>
            <p:ph type="dt" sz="half" idx="10"/>
          </p:nvPr>
        </p:nvSpPr>
        <p:spPr/>
        <p:txBody>
          <a:bodyPr/>
          <a:lstStyle/>
          <a:p>
            <a:fld id="{8AD253F4-5CA3-4FFD-B43C-47BBE84483D1}" type="datetimeFigureOut">
              <a:rPr lang="en-US" smtClean="0"/>
              <a:t>8/24/2023</a:t>
            </a:fld>
            <a:endParaRPr lang="en-US"/>
          </a:p>
        </p:txBody>
      </p:sp>
      <p:sp>
        <p:nvSpPr>
          <p:cNvPr id="5" name="Footer Placeholder 4">
            <a:extLst>
              <a:ext uri="{FF2B5EF4-FFF2-40B4-BE49-F238E27FC236}">
                <a16:creationId xmlns:a16="http://schemas.microsoft.com/office/drawing/2014/main" id="{37379C17-4382-4F47-71AB-BB7CA53F2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179C8-C365-2AE3-7712-A5DE1109A53B}"/>
              </a:ext>
            </a:extLst>
          </p:cNvPr>
          <p:cNvSpPr>
            <a:spLocks noGrp="1"/>
          </p:cNvSpPr>
          <p:nvPr>
            <p:ph type="sldNum" sz="quarter" idx="12"/>
          </p:nvPr>
        </p:nvSpPr>
        <p:spPr/>
        <p:txBody>
          <a:bodyPr/>
          <a:lstStyle/>
          <a:p>
            <a:fld id="{AD4D42F1-159C-4A64-AF69-B9F5C540A8FF}" type="slidenum">
              <a:rPr lang="en-US" smtClean="0"/>
              <a:t>‹#›</a:t>
            </a:fld>
            <a:endParaRPr lang="en-US"/>
          </a:p>
        </p:txBody>
      </p:sp>
    </p:spTree>
    <p:extLst>
      <p:ext uri="{BB962C8B-B14F-4D97-AF65-F5344CB8AC3E}">
        <p14:creationId xmlns:p14="http://schemas.microsoft.com/office/powerpoint/2010/main" val="4238502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p:nvPr/>
        </p:nvSpPr>
        <p:spPr>
          <a:xfrm>
            <a:off x="0" y="5825333"/>
            <a:ext cx="12192000" cy="1032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a:spLocks noGrp="1"/>
          </p:cNvSpPr>
          <p:nvPr>
            <p:ph type="body" idx="1"/>
          </p:nvPr>
        </p:nvSpPr>
        <p:spPr>
          <a:xfrm>
            <a:off x="415600" y="6028533"/>
            <a:ext cx="10639200" cy="6140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637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415667" y="1108233"/>
            <a:ext cx="7113200" cy="16596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10000"/>
              <a:buNone/>
              <a:defRPr sz="13333">
                <a:solidFill>
                  <a:schemeClr val="lt1"/>
                </a:solidFill>
              </a:defRPr>
            </a:lvl1pPr>
            <a:lvl2pPr lvl="1" rtl="0">
              <a:spcBef>
                <a:spcPts val="0"/>
              </a:spcBef>
              <a:spcAft>
                <a:spcPts val="0"/>
              </a:spcAft>
              <a:buClr>
                <a:schemeClr val="lt1"/>
              </a:buClr>
              <a:buSzPts val="10000"/>
              <a:buNone/>
              <a:defRPr sz="13333">
                <a:solidFill>
                  <a:schemeClr val="lt1"/>
                </a:solidFill>
              </a:defRPr>
            </a:lvl2pPr>
            <a:lvl3pPr lvl="2" rtl="0">
              <a:spcBef>
                <a:spcPts val="0"/>
              </a:spcBef>
              <a:spcAft>
                <a:spcPts val="0"/>
              </a:spcAft>
              <a:buClr>
                <a:schemeClr val="lt1"/>
              </a:buClr>
              <a:buSzPts val="10000"/>
              <a:buNone/>
              <a:defRPr sz="13333">
                <a:solidFill>
                  <a:schemeClr val="lt1"/>
                </a:solidFill>
              </a:defRPr>
            </a:lvl3pPr>
            <a:lvl4pPr lvl="3" rtl="0">
              <a:spcBef>
                <a:spcPts val="0"/>
              </a:spcBef>
              <a:spcAft>
                <a:spcPts val="0"/>
              </a:spcAft>
              <a:buClr>
                <a:schemeClr val="lt1"/>
              </a:buClr>
              <a:buSzPts val="10000"/>
              <a:buNone/>
              <a:defRPr sz="13333">
                <a:solidFill>
                  <a:schemeClr val="lt1"/>
                </a:solidFill>
              </a:defRPr>
            </a:lvl4pPr>
            <a:lvl5pPr lvl="4" rtl="0">
              <a:spcBef>
                <a:spcPts val="0"/>
              </a:spcBef>
              <a:spcAft>
                <a:spcPts val="0"/>
              </a:spcAft>
              <a:buClr>
                <a:schemeClr val="lt1"/>
              </a:buClr>
              <a:buSzPts val="10000"/>
              <a:buNone/>
              <a:defRPr sz="13333">
                <a:solidFill>
                  <a:schemeClr val="lt1"/>
                </a:solidFill>
              </a:defRPr>
            </a:lvl5pPr>
            <a:lvl6pPr lvl="5" rtl="0">
              <a:spcBef>
                <a:spcPts val="0"/>
              </a:spcBef>
              <a:spcAft>
                <a:spcPts val="0"/>
              </a:spcAft>
              <a:buClr>
                <a:schemeClr val="lt1"/>
              </a:buClr>
              <a:buSzPts val="10000"/>
              <a:buNone/>
              <a:defRPr sz="13333">
                <a:solidFill>
                  <a:schemeClr val="lt1"/>
                </a:solidFill>
              </a:defRPr>
            </a:lvl6pPr>
            <a:lvl7pPr lvl="6" rtl="0">
              <a:spcBef>
                <a:spcPts val="0"/>
              </a:spcBef>
              <a:spcAft>
                <a:spcPts val="0"/>
              </a:spcAft>
              <a:buClr>
                <a:schemeClr val="lt1"/>
              </a:buClr>
              <a:buSzPts val="10000"/>
              <a:buNone/>
              <a:defRPr sz="13333">
                <a:solidFill>
                  <a:schemeClr val="lt1"/>
                </a:solidFill>
              </a:defRPr>
            </a:lvl7pPr>
            <a:lvl8pPr lvl="7" rtl="0">
              <a:spcBef>
                <a:spcPts val="0"/>
              </a:spcBef>
              <a:spcAft>
                <a:spcPts val="0"/>
              </a:spcAft>
              <a:buClr>
                <a:schemeClr val="lt1"/>
              </a:buClr>
              <a:buSzPts val="10000"/>
              <a:buNone/>
              <a:defRPr sz="13333">
                <a:solidFill>
                  <a:schemeClr val="lt1"/>
                </a:solidFill>
              </a:defRPr>
            </a:lvl8pPr>
            <a:lvl9pPr lvl="8" rtl="0">
              <a:spcBef>
                <a:spcPts val="0"/>
              </a:spcBef>
              <a:spcAft>
                <a:spcPts val="0"/>
              </a:spcAft>
              <a:buClr>
                <a:schemeClr val="lt1"/>
              </a:buClr>
              <a:buSzPts val="10000"/>
              <a:buNone/>
              <a:defRPr sz="13333">
                <a:solidFill>
                  <a:schemeClr val="lt1"/>
                </a:solidFill>
              </a:defRPr>
            </a:lvl9pPr>
          </a:lstStyle>
          <a:p>
            <a:r>
              <a:t>xx%</a:t>
            </a:r>
          </a:p>
        </p:txBody>
      </p:sp>
      <p:sp>
        <p:nvSpPr>
          <p:cNvPr id="56" name="Google Shape;56;p11"/>
          <p:cNvSpPr txBox="1">
            <a:spLocks noGrp="1"/>
          </p:cNvSpPr>
          <p:nvPr>
            <p:ph type="body" idx="1"/>
          </p:nvPr>
        </p:nvSpPr>
        <p:spPr>
          <a:xfrm>
            <a:off x="415600" y="2828567"/>
            <a:ext cx="7113200" cy="1256800"/>
          </a:xfrm>
          <a:prstGeom prst="rect">
            <a:avLst/>
          </a:prstGeom>
        </p:spPr>
        <p:txBody>
          <a:bodyPr spcFirstLastPara="1" wrap="square" lIns="91425" tIns="91425" rIns="91425" bIns="91425" anchor="t" anchorCtr="0">
            <a:normAutofit/>
          </a:bodyPr>
          <a:lstStyle>
            <a:lvl1pPr marL="609585" lvl="0" indent="-414856" rtl="0">
              <a:spcBef>
                <a:spcPts val="0"/>
              </a:spcBef>
              <a:spcAft>
                <a:spcPts val="0"/>
              </a:spcAft>
              <a:buClr>
                <a:schemeClr val="accent2"/>
              </a:buClr>
              <a:buSzPts val="1300"/>
              <a:buChar char="●"/>
              <a:defRPr>
                <a:solidFill>
                  <a:schemeClr val="accent2"/>
                </a:solidFill>
              </a:defRPr>
            </a:lvl1pPr>
            <a:lvl2pPr marL="1219170" lvl="1" indent="-397923" rtl="0">
              <a:spcBef>
                <a:spcPts val="0"/>
              </a:spcBef>
              <a:spcAft>
                <a:spcPts val="0"/>
              </a:spcAft>
              <a:buClr>
                <a:schemeClr val="accent2"/>
              </a:buClr>
              <a:buSzPts val="1100"/>
              <a:buChar char="○"/>
              <a:defRPr>
                <a:solidFill>
                  <a:schemeClr val="accent2"/>
                </a:solidFill>
              </a:defRPr>
            </a:lvl2pPr>
            <a:lvl3pPr marL="1828754" lvl="2" indent="-397923" rtl="0">
              <a:spcBef>
                <a:spcPts val="0"/>
              </a:spcBef>
              <a:spcAft>
                <a:spcPts val="0"/>
              </a:spcAft>
              <a:buClr>
                <a:schemeClr val="accent2"/>
              </a:buClr>
              <a:buSzPts val="1100"/>
              <a:buChar char="■"/>
              <a:defRPr>
                <a:solidFill>
                  <a:schemeClr val="accent2"/>
                </a:solidFill>
              </a:defRPr>
            </a:lvl3pPr>
            <a:lvl4pPr marL="2438339" lvl="3" indent="-397923" rtl="0">
              <a:spcBef>
                <a:spcPts val="0"/>
              </a:spcBef>
              <a:spcAft>
                <a:spcPts val="0"/>
              </a:spcAft>
              <a:buClr>
                <a:schemeClr val="accent2"/>
              </a:buClr>
              <a:buSzPts val="1100"/>
              <a:buChar char="●"/>
              <a:defRPr>
                <a:solidFill>
                  <a:schemeClr val="accent2"/>
                </a:solidFill>
              </a:defRPr>
            </a:lvl4pPr>
            <a:lvl5pPr marL="3047924" lvl="4" indent="-397923" rtl="0">
              <a:spcBef>
                <a:spcPts val="0"/>
              </a:spcBef>
              <a:spcAft>
                <a:spcPts val="0"/>
              </a:spcAft>
              <a:buClr>
                <a:schemeClr val="accent2"/>
              </a:buClr>
              <a:buSzPts val="1100"/>
              <a:buChar char="○"/>
              <a:defRPr>
                <a:solidFill>
                  <a:schemeClr val="accent2"/>
                </a:solidFill>
              </a:defRPr>
            </a:lvl5pPr>
            <a:lvl6pPr marL="3657509" lvl="5" indent="-397923" rtl="0">
              <a:spcBef>
                <a:spcPts val="0"/>
              </a:spcBef>
              <a:spcAft>
                <a:spcPts val="0"/>
              </a:spcAft>
              <a:buClr>
                <a:schemeClr val="accent2"/>
              </a:buClr>
              <a:buSzPts val="1100"/>
              <a:buChar char="■"/>
              <a:defRPr>
                <a:solidFill>
                  <a:schemeClr val="accent2"/>
                </a:solidFill>
              </a:defRPr>
            </a:lvl6pPr>
            <a:lvl7pPr marL="4267093" lvl="6" indent="-397923" rtl="0">
              <a:spcBef>
                <a:spcPts val="0"/>
              </a:spcBef>
              <a:spcAft>
                <a:spcPts val="0"/>
              </a:spcAft>
              <a:buClr>
                <a:schemeClr val="accent2"/>
              </a:buClr>
              <a:buSzPts val="1100"/>
              <a:buChar char="●"/>
              <a:defRPr>
                <a:solidFill>
                  <a:schemeClr val="accent2"/>
                </a:solidFill>
              </a:defRPr>
            </a:lvl7pPr>
            <a:lvl8pPr marL="4876678" lvl="7" indent="-397923" rtl="0">
              <a:spcBef>
                <a:spcPts val="0"/>
              </a:spcBef>
              <a:spcAft>
                <a:spcPts val="0"/>
              </a:spcAft>
              <a:buClr>
                <a:schemeClr val="accent2"/>
              </a:buClr>
              <a:buSzPts val="1100"/>
              <a:buChar char="○"/>
              <a:defRPr>
                <a:solidFill>
                  <a:schemeClr val="accent2"/>
                </a:solidFill>
              </a:defRPr>
            </a:lvl8pPr>
            <a:lvl9pPr marL="5486263" lvl="8" indent="-397923" rtl="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6889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3420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4" name="Picture 7" descr="0285_BCNAT-23942-040Z-v2_tint.jpg">
            <a:extLst>
              <a:ext uri="{FF2B5EF4-FFF2-40B4-BE49-F238E27FC236}">
                <a16:creationId xmlns:a16="http://schemas.microsoft.com/office/drawing/2014/main" id="{3FB3A2C6-AF45-46A5-BBA7-7965896FEE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8469C3A0-1D00-47FB-9A25-52C034585797}"/>
              </a:ext>
            </a:extLst>
          </p:cNvPr>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a:extLst>
              <a:ext uri="{FF2B5EF4-FFF2-40B4-BE49-F238E27FC236}">
                <a16:creationId xmlns:a16="http://schemas.microsoft.com/office/drawing/2014/main" id="{B35B2A02-32BE-4D2E-857A-E4DA8DCA20B3}"/>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7" name="Picture 1">
            <a:extLst>
              <a:ext uri="{FF2B5EF4-FFF2-40B4-BE49-F238E27FC236}">
                <a16:creationId xmlns:a16="http://schemas.microsoft.com/office/drawing/2014/main" id="{AAFBE349-F7CE-4436-A2B4-8B0A704A83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607485"/>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494272" y="2892298"/>
            <a:ext cx="11194305"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dirty="0"/>
              <a:t>Click to edit Master title style</a:t>
            </a:r>
          </a:p>
        </p:txBody>
      </p:sp>
      <p:sp>
        <p:nvSpPr>
          <p:cNvPr id="12" name="Text Placeholder 2"/>
          <p:cNvSpPr>
            <a:spLocks noGrp="1"/>
          </p:cNvSpPr>
          <p:nvPr>
            <p:ph type="body" sz="quarter" idx="14"/>
          </p:nvPr>
        </p:nvSpPr>
        <p:spPr>
          <a:xfrm>
            <a:off x="494272" y="4168287"/>
            <a:ext cx="11194305" cy="777085"/>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dirty="0"/>
              <a:t>Click to edit Master text styles</a:t>
            </a:r>
          </a:p>
        </p:txBody>
      </p:sp>
    </p:spTree>
    <p:extLst>
      <p:ext uri="{BB962C8B-B14F-4D97-AF65-F5344CB8AC3E}">
        <p14:creationId xmlns:p14="http://schemas.microsoft.com/office/powerpoint/2010/main" val="1313835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hoto #2)">
    <p:spTree>
      <p:nvGrpSpPr>
        <p:cNvPr id="1" name=""/>
        <p:cNvGrpSpPr/>
        <p:nvPr/>
      </p:nvGrpSpPr>
      <p:grpSpPr>
        <a:xfrm>
          <a:off x="0" y="0"/>
          <a:ext cx="0" cy="0"/>
          <a:chOff x="0" y="0"/>
          <a:chExt cx="0" cy="0"/>
        </a:xfrm>
      </p:grpSpPr>
      <p:pic>
        <p:nvPicPr>
          <p:cNvPr id="4" name="Picture 7" descr="0643_BCNAT-23942-176Z-v1_tint.jpg">
            <a:extLst>
              <a:ext uri="{FF2B5EF4-FFF2-40B4-BE49-F238E27FC236}">
                <a16:creationId xmlns:a16="http://schemas.microsoft.com/office/drawing/2014/main" id="{CD51B194-3E4F-4571-AC43-AC6BFC5ADC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A4B3F3B5-1EEB-40A0-9DE9-9D19660DF99E}"/>
              </a:ext>
            </a:extLst>
          </p:cNvPr>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a:extLst>
              <a:ext uri="{FF2B5EF4-FFF2-40B4-BE49-F238E27FC236}">
                <a16:creationId xmlns:a16="http://schemas.microsoft.com/office/drawing/2014/main" id="{D17A5549-AEDD-48AC-A122-7167CB89F567}"/>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7" name="Picture 1">
            <a:extLst>
              <a:ext uri="{FF2B5EF4-FFF2-40B4-BE49-F238E27FC236}">
                <a16:creationId xmlns:a16="http://schemas.microsoft.com/office/drawing/2014/main" id="{F3241772-404A-420E-B87B-6A03931C407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a:spLocks noGrp="1"/>
          </p:cNvSpPr>
          <p:nvPr>
            <p:ph type="ctrTitle"/>
          </p:nvPr>
        </p:nvSpPr>
        <p:spPr>
          <a:xfrm>
            <a:off x="494272" y="2892298"/>
            <a:ext cx="11194305" cy="1139977"/>
          </a:xfrm>
          <a:prstGeom prst="rect">
            <a:avLst/>
          </a:prstGeom>
        </p:spPr>
        <p:txBody>
          <a:bodyPr lIns="0" tIns="45712" rIns="91424" bIns="45712" anchor="b"/>
          <a:lstStyle>
            <a:lvl1pPr>
              <a:lnSpc>
                <a:spcPct val="100000"/>
              </a:lnSpc>
              <a:defRPr sz="3733" b="1" i="0" cap="all" baseline="0">
                <a:solidFill>
                  <a:srgbClr val="FFFFFF"/>
                </a:solidFill>
                <a:latin typeface="Arial"/>
                <a:cs typeface="Arial"/>
              </a:defRPr>
            </a:lvl1pPr>
          </a:lstStyle>
          <a:p>
            <a:r>
              <a:rPr lang="en-US" dirty="0"/>
              <a:t>Click to edit Master title style</a:t>
            </a:r>
          </a:p>
        </p:txBody>
      </p:sp>
      <p:sp>
        <p:nvSpPr>
          <p:cNvPr id="17" name="Text Placeholder 2"/>
          <p:cNvSpPr>
            <a:spLocks noGrp="1"/>
          </p:cNvSpPr>
          <p:nvPr>
            <p:ph type="body" sz="quarter" idx="14"/>
          </p:nvPr>
        </p:nvSpPr>
        <p:spPr>
          <a:xfrm>
            <a:off x="494272" y="4168287"/>
            <a:ext cx="11194305" cy="777085"/>
          </a:xfrm>
          <a:prstGeom prst="rect">
            <a:avLst/>
          </a:prstGeom>
        </p:spPr>
        <p:txBody>
          <a:bodyPr vert="horz" lIns="0" tIns="0" rIns="0" bIns="0" anchor="t"/>
          <a:lstStyle>
            <a:lvl1pPr marL="0" indent="0">
              <a:lnSpc>
                <a:spcPct val="120000"/>
              </a:lnSpc>
              <a:buClrTx/>
              <a:buNone/>
              <a:defRPr sz="2400" b="0">
                <a:solidFill>
                  <a:srgbClr val="FFFFFF"/>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dirty="0"/>
              <a:t>Click to edit Master text styles</a:t>
            </a:r>
          </a:p>
        </p:txBody>
      </p:sp>
    </p:spTree>
    <p:extLst>
      <p:ext uri="{BB962C8B-B14F-4D97-AF65-F5344CB8AC3E}">
        <p14:creationId xmlns:p14="http://schemas.microsoft.com/office/powerpoint/2010/main" val="977503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2DCEE90C-B6AD-4EB9-BE4E-C563FEA5FA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8467"/>
            <a:ext cx="12289367" cy="685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070D248E-ABFF-43C5-B9ED-A90CD00BE6AB}"/>
              </a:ext>
            </a:extLst>
          </p:cNvPr>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a:extLst>
              <a:ext uri="{FF2B5EF4-FFF2-40B4-BE49-F238E27FC236}">
                <a16:creationId xmlns:a16="http://schemas.microsoft.com/office/drawing/2014/main" id="{425DC2EB-271D-4B77-84A3-7A46224CD020}"/>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7" name="Picture 11">
            <a:extLst>
              <a:ext uri="{FF2B5EF4-FFF2-40B4-BE49-F238E27FC236}">
                <a16:creationId xmlns:a16="http://schemas.microsoft.com/office/drawing/2014/main" id="{3CF19673-9B65-4131-B536-D79159613C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494272" y="2892298"/>
            <a:ext cx="11194305"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dirty="0"/>
              <a:t>Click to edit Master title style</a:t>
            </a:r>
          </a:p>
        </p:txBody>
      </p:sp>
      <p:sp>
        <p:nvSpPr>
          <p:cNvPr id="18" name="Text Placeholder 2"/>
          <p:cNvSpPr>
            <a:spLocks noGrp="1"/>
          </p:cNvSpPr>
          <p:nvPr>
            <p:ph type="body" sz="quarter" idx="14"/>
          </p:nvPr>
        </p:nvSpPr>
        <p:spPr>
          <a:xfrm>
            <a:off x="494272" y="4168287"/>
            <a:ext cx="11194305" cy="777085"/>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dirty="0"/>
              <a:t>Click to edit Master text styles</a:t>
            </a:r>
          </a:p>
        </p:txBody>
      </p:sp>
    </p:spTree>
    <p:extLst>
      <p:ext uri="{BB962C8B-B14F-4D97-AF65-F5344CB8AC3E}">
        <p14:creationId xmlns:p14="http://schemas.microsoft.com/office/powerpoint/2010/main" val="3121639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hoto #4)">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41237BCA-75C5-4DBA-899F-3EFC58629D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33"/>
            <a:ext cx="12302067" cy="68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4E63D93D-D41A-4838-9708-28D262009000}"/>
              </a:ext>
            </a:extLst>
          </p:cNvPr>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a:extLst>
              <a:ext uri="{FF2B5EF4-FFF2-40B4-BE49-F238E27FC236}">
                <a16:creationId xmlns:a16="http://schemas.microsoft.com/office/drawing/2014/main" id="{5BB07209-11F4-45E4-8039-3695667F96FF}"/>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7" name="Picture 1">
            <a:extLst>
              <a:ext uri="{FF2B5EF4-FFF2-40B4-BE49-F238E27FC236}">
                <a16:creationId xmlns:a16="http://schemas.microsoft.com/office/drawing/2014/main" id="{28D75B91-CD7C-4C72-9419-445BC7186C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494272" y="2892298"/>
            <a:ext cx="11194305"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dirty="0"/>
              <a:t>Click to edit Master title style</a:t>
            </a:r>
          </a:p>
        </p:txBody>
      </p:sp>
      <p:sp>
        <p:nvSpPr>
          <p:cNvPr id="18" name="Text Placeholder 2"/>
          <p:cNvSpPr>
            <a:spLocks noGrp="1"/>
          </p:cNvSpPr>
          <p:nvPr>
            <p:ph type="body" sz="quarter" idx="14"/>
          </p:nvPr>
        </p:nvSpPr>
        <p:spPr>
          <a:xfrm>
            <a:off x="494272" y="4168287"/>
            <a:ext cx="11194305" cy="777085"/>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dirty="0"/>
              <a:t>Click to edit Master text styles</a:t>
            </a:r>
          </a:p>
        </p:txBody>
      </p:sp>
    </p:spTree>
    <p:extLst>
      <p:ext uri="{BB962C8B-B14F-4D97-AF65-F5344CB8AC3E}">
        <p14:creationId xmlns:p14="http://schemas.microsoft.com/office/powerpoint/2010/main" val="3297566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2BFC0-EE3F-4F37-AD19-E0DA0381B450}"/>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p>
        </p:txBody>
      </p:sp>
      <p:sp>
        <p:nvSpPr>
          <p:cNvPr id="5" name="Rectangle 10">
            <a:extLst>
              <a:ext uri="{FF2B5EF4-FFF2-40B4-BE49-F238E27FC236}">
                <a16:creationId xmlns:a16="http://schemas.microsoft.com/office/drawing/2014/main" id="{C698A983-353F-4108-8D3A-2163D9A4489E}"/>
              </a:ext>
            </a:extLst>
          </p:cNvPr>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a:extLst>
              <a:ext uri="{FF2B5EF4-FFF2-40B4-BE49-F238E27FC236}">
                <a16:creationId xmlns:a16="http://schemas.microsoft.com/office/drawing/2014/main" id="{886B6897-EF38-4412-8FCB-C0F22E4354F3}"/>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cxnSp>
        <p:nvCxnSpPr>
          <p:cNvPr id="7" name="Straight Connector 6">
            <a:extLst>
              <a:ext uri="{FF2B5EF4-FFF2-40B4-BE49-F238E27FC236}">
                <a16:creationId xmlns:a16="http://schemas.microsoft.com/office/drawing/2014/main" id="{63419DA2-367E-4CB5-873D-EDF4872665CE}"/>
              </a:ext>
            </a:extLst>
          </p:cNvPr>
          <p:cNvCxnSpPr/>
          <p:nvPr userDrawn="1"/>
        </p:nvCxnSpPr>
        <p:spPr>
          <a:xfrm>
            <a:off x="491067" y="5433484"/>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a:extLst>
              <a:ext uri="{FF2B5EF4-FFF2-40B4-BE49-F238E27FC236}">
                <a16:creationId xmlns:a16="http://schemas.microsoft.com/office/drawing/2014/main" id="{6ECB96D9-C9AD-49DA-A2CE-CE098C7D18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7B31BE77-0479-44B6-8265-82AC1A6FCA3D}"/>
              </a:ext>
            </a:extLst>
          </p:cNvPr>
          <p:cNvCxnSpPr/>
          <p:nvPr userDrawn="1"/>
        </p:nvCxnSpPr>
        <p:spPr>
          <a:xfrm>
            <a:off x="491067" y="819151"/>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5" name="Title 1"/>
          <p:cNvSpPr>
            <a:spLocks noGrp="1"/>
          </p:cNvSpPr>
          <p:nvPr>
            <p:ph type="ctrTitle"/>
          </p:nvPr>
        </p:nvSpPr>
        <p:spPr>
          <a:xfrm>
            <a:off x="494272" y="2602013"/>
            <a:ext cx="11194305"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dirty="0"/>
              <a:t>Click to edit Master title style</a:t>
            </a:r>
          </a:p>
        </p:txBody>
      </p:sp>
      <p:sp>
        <p:nvSpPr>
          <p:cNvPr id="16" name="Text Placeholder 2"/>
          <p:cNvSpPr>
            <a:spLocks noGrp="1"/>
          </p:cNvSpPr>
          <p:nvPr>
            <p:ph type="body" sz="quarter" idx="14"/>
          </p:nvPr>
        </p:nvSpPr>
        <p:spPr>
          <a:xfrm>
            <a:off x="494272" y="3878002"/>
            <a:ext cx="11194305" cy="777085"/>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dirty="0"/>
              <a:t>Click to edit Master text styles</a:t>
            </a:r>
          </a:p>
        </p:txBody>
      </p:sp>
    </p:spTree>
    <p:extLst>
      <p:ext uri="{BB962C8B-B14F-4D97-AF65-F5344CB8AC3E}">
        <p14:creationId xmlns:p14="http://schemas.microsoft.com/office/powerpoint/2010/main" val="387127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No Phot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87B963-F4F7-4D29-975D-77C24A12F848}"/>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p>
        </p:txBody>
      </p:sp>
      <p:sp>
        <p:nvSpPr>
          <p:cNvPr id="5" name="Rectangle 10">
            <a:extLst>
              <a:ext uri="{FF2B5EF4-FFF2-40B4-BE49-F238E27FC236}">
                <a16:creationId xmlns:a16="http://schemas.microsoft.com/office/drawing/2014/main" id="{F2BB6308-AAF0-482E-9A15-5EF1ED99DCB1}"/>
              </a:ext>
            </a:extLst>
          </p:cNvPr>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7F7F7F"/>
                </a:solidFill>
                <a:cs typeface="Arial" panose="020B0604020202020204" pitchFamily="34" charset="0"/>
              </a:rPr>
              <a:t>Blue Cross</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and Blue Shield</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of Minnesota and Blue Plus</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are nonprofit independent licensees of the Blue Cross and Blue Shield Association.</a:t>
            </a:r>
            <a:endParaRPr lang="en-US" altLang="en-US" sz="800" dirty="0">
              <a:solidFill>
                <a:srgbClr val="7F7F7F"/>
              </a:solidFill>
              <a:cs typeface="Arial" panose="020B0604020202020204" pitchFamily="34" charset="0"/>
              <a:sym typeface="Arial" panose="020B0604020202020204" pitchFamily="34" charset="0"/>
            </a:endParaRPr>
          </a:p>
        </p:txBody>
      </p:sp>
      <p:sp>
        <p:nvSpPr>
          <p:cNvPr id="6" name="Rectangle 10">
            <a:extLst>
              <a:ext uri="{FF2B5EF4-FFF2-40B4-BE49-F238E27FC236}">
                <a16:creationId xmlns:a16="http://schemas.microsoft.com/office/drawing/2014/main" id="{9CD5A353-5D92-42A2-8004-3C24458A179C}"/>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7F7F7F"/>
                </a:solidFill>
                <a:cs typeface="Arial" panose="020B0604020202020204" pitchFamily="34" charset="0"/>
              </a:rPr>
              <a:t>Confidential and proprietary. </a:t>
            </a:r>
            <a:endParaRPr lang="en-US" altLang="en-US" sz="800" dirty="0">
              <a:solidFill>
                <a:srgbClr val="7F7F7F"/>
              </a:solidFill>
              <a:cs typeface="Arial" panose="020B0604020202020204" pitchFamily="34" charset="0"/>
              <a:sym typeface="Arial" panose="020B0604020202020204" pitchFamily="34" charset="0"/>
            </a:endParaRPr>
          </a:p>
        </p:txBody>
      </p:sp>
      <p:cxnSp>
        <p:nvCxnSpPr>
          <p:cNvPr id="7" name="Straight Connector 6">
            <a:extLst>
              <a:ext uri="{FF2B5EF4-FFF2-40B4-BE49-F238E27FC236}">
                <a16:creationId xmlns:a16="http://schemas.microsoft.com/office/drawing/2014/main" id="{7EA6D4CB-43F5-4566-B969-80E8B6BA6CC5}"/>
              </a:ext>
            </a:extLst>
          </p:cNvPr>
          <p:cNvCxnSpPr/>
          <p:nvPr userDrawn="1"/>
        </p:nvCxnSpPr>
        <p:spPr>
          <a:xfrm>
            <a:off x="491067" y="5433484"/>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5FEF00C-4777-4B38-8799-7FEADC85E4BD}"/>
              </a:ext>
            </a:extLst>
          </p:cNvPr>
          <p:cNvCxnSpPr/>
          <p:nvPr userDrawn="1"/>
        </p:nvCxnSpPr>
        <p:spPr>
          <a:xfrm>
            <a:off x="491067" y="819151"/>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1">
            <a:extLst>
              <a:ext uri="{FF2B5EF4-FFF2-40B4-BE49-F238E27FC236}">
                <a16:creationId xmlns:a16="http://schemas.microsoft.com/office/drawing/2014/main" id="{0351DC2F-3590-452E-AC64-B535364299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494272" y="2602013"/>
            <a:ext cx="11194305" cy="1139977"/>
          </a:xfrm>
          <a:prstGeom prst="rect">
            <a:avLst/>
          </a:prstGeom>
        </p:spPr>
        <p:txBody>
          <a:bodyPr lIns="0" tIns="45712" rIns="91424" bIns="45712" anchor="b"/>
          <a:lstStyle>
            <a:lvl1pPr>
              <a:lnSpc>
                <a:spcPct val="100000"/>
              </a:lnSpc>
              <a:defRPr sz="3733" b="1" i="0" cap="all" baseline="0">
                <a:solidFill>
                  <a:schemeClr val="tx2"/>
                </a:solidFill>
                <a:latin typeface="Arial"/>
                <a:cs typeface="Arial"/>
              </a:defRPr>
            </a:lvl1pPr>
          </a:lstStyle>
          <a:p>
            <a:r>
              <a:rPr lang="en-US" dirty="0"/>
              <a:t>Click to edit Master title style</a:t>
            </a:r>
          </a:p>
        </p:txBody>
      </p:sp>
      <p:sp>
        <p:nvSpPr>
          <p:cNvPr id="16" name="Text Placeholder 2"/>
          <p:cNvSpPr>
            <a:spLocks noGrp="1"/>
          </p:cNvSpPr>
          <p:nvPr>
            <p:ph type="body" sz="quarter" idx="14"/>
          </p:nvPr>
        </p:nvSpPr>
        <p:spPr>
          <a:xfrm>
            <a:off x="494272" y="3878002"/>
            <a:ext cx="11194305" cy="777085"/>
          </a:xfrm>
          <a:prstGeom prst="rect">
            <a:avLst/>
          </a:prstGeom>
        </p:spPr>
        <p:txBody>
          <a:bodyPr vert="horz" lIns="0" tIns="0" rIns="0" bIns="0" anchor="t"/>
          <a:lstStyle>
            <a:lvl1pPr marL="0" indent="0">
              <a:lnSpc>
                <a:spcPct val="120000"/>
              </a:lnSpc>
              <a:buClrTx/>
              <a:buNone/>
              <a:defRPr sz="2400" b="0">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dirty="0"/>
              <a:t>Click to edit Master text styles</a:t>
            </a:r>
          </a:p>
        </p:txBody>
      </p:sp>
    </p:spTree>
    <p:extLst>
      <p:ext uri="{BB962C8B-B14F-4D97-AF65-F5344CB8AC3E}">
        <p14:creationId xmlns:p14="http://schemas.microsoft.com/office/powerpoint/2010/main" val="837093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1 Column)">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5B9A24D9-D675-4C79-9C42-FC031B6E3E1C}"/>
              </a:ext>
            </a:extLst>
          </p:cNvPr>
          <p:cNvSpPr txBox="1">
            <a:spLocks noChangeArrowheads="1"/>
          </p:cNvSpPr>
          <p:nvPr userDrawn="1"/>
        </p:nvSpPr>
        <p:spPr bwMode="auto">
          <a:xfrm>
            <a:off x="11417300" y="6752167"/>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dirty="0"/>
          </a:p>
        </p:txBody>
      </p:sp>
      <p:sp>
        <p:nvSpPr>
          <p:cNvPr id="5" name="TextBox 9">
            <a:extLst>
              <a:ext uri="{FF2B5EF4-FFF2-40B4-BE49-F238E27FC236}">
                <a16:creationId xmlns:a16="http://schemas.microsoft.com/office/drawing/2014/main" id="{1A46D477-C70E-4D8E-9F7D-10A842016B3D}"/>
              </a:ext>
            </a:extLst>
          </p:cNvPr>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dirty="0"/>
          </a:p>
        </p:txBody>
      </p:sp>
      <p:sp>
        <p:nvSpPr>
          <p:cNvPr id="17" name="Text Placeholder 2"/>
          <p:cNvSpPr>
            <a:spLocks noGrp="1"/>
          </p:cNvSpPr>
          <p:nvPr>
            <p:ph type="body" sz="quarter" idx="11"/>
          </p:nvPr>
        </p:nvSpPr>
        <p:spPr>
          <a:xfrm>
            <a:off x="495244" y="1871112"/>
            <a:ext cx="11194219" cy="4152515"/>
          </a:xfrm>
          <a:prstGeom prst="rect">
            <a:avLst/>
          </a:prstGeom>
        </p:spPr>
        <p:txBody>
          <a:bodyPr vert="horz" lIns="0" tIns="0" rIns="0" bIns="0"/>
          <a:lstStyle>
            <a:lvl1pPr>
              <a:lnSpc>
                <a:spcPct val="120000"/>
              </a:lnSpc>
              <a:buClrTx/>
              <a:defRPr sz="2400">
                <a:solidFill>
                  <a:srgbClr val="005172"/>
                </a:solidFill>
              </a:defRPr>
            </a:lvl1pPr>
            <a:lvl2pPr>
              <a:lnSpc>
                <a:spcPct val="120000"/>
              </a:lnSpc>
              <a:buClrTx/>
              <a:defRPr sz="2133">
                <a:solidFill>
                  <a:srgbClr val="005172"/>
                </a:solidFill>
              </a:defRPr>
            </a:lvl2pPr>
            <a:lvl3pPr>
              <a:lnSpc>
                <a:spcPct val="120000"/>
              </a:lnSpc>
              <a:buClrTx/>
              <a:defRPr sz="1867">
                <a:solidFill>
                  <a:srgbClr val="005172"/>
                </a:solidFill>
              </a:defRPr>
            </a:lvl3pPr>
            <a:lvl4pPr>
              <a:lnSpc>
                <a:spcPct val="120000"/>
              </a:lnSpc>
              <a:buClrTx/>
              <a:defRPr sz="1600">
                <a:solidFill>
                  <a:srgbClr val="005172"/>
                </a:solidFill>
              </a:defRPr>
            </a:lvl4pPr>
            <a:lvl5pPr>
              <a:lnSpc>
                <a:spcPct val="120000"/>
              </a:lnSpc>
              <a:buClrTx/>
              <a:defRPr sz="1333">
                <a:solidFill>
                  <a:srgbClr val="00517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491612" y="148513"/>
            <a:ext cx="9298933" cy="1021427"/>
          </a:xfrm>
          <a:prstGeom prst="rect">
            <a:avLst/>
          </a:prstGeom>
        </p:spPr>
        <p:txBody>
          <a:bodyPr lIns="0" tIns="0" rIns="0" bIns="0" anchor="b"/>
          <a:lstStyle>
            <a:lvl1pPr>
              <a:lnSpc>
                <a:spcPct val="90000"/>
              </a:lnSpc>
              <a:defRPr sz="3467" b="1" i="0" baseline="0">
                <a:solidFill>
                  <a:srgbClr val="005172"/>
                </a:solidFill>
                <a:latin typeface="Arial"/>
                <a:cs typeface="Arial"/>
              </a:defRPr>
            </a:lvl1pPr>
          </a:lstStyle>
          <a:p>
            <a:r>
              <a:rPr lang="en-US" dirty="0"/>
              <a:t>Click to edit Master title style</a:t>
            </a:r>
          </a:p>
        </p:txBody>
      </p:sp>
      <p:sp>
        <p:nvSpPr>
          <p:cNvPr id="6" name="Slide Number Placeholder 2">
            <a:extLst>
              <a:ext uri="{FF2B5EF4-FFF2-40B4-BE49-F238E27FC236}">
                <a16:creationId xmlns:a16="http://schemas.microsoft.com/office/drawing/2014/main" id="{690F3D85-7094-4281-AFFF-F509FCE0D304}"/>
              </a:ext>
            </a:extLst>
          </p:cNvPr>
          <p:cNvSpPr>
            <a:spLocks noGrp="1"/>
          </p:cNvSpPr>
          <p:nvPr>
            <p:ph type="sldNum" sz="quarter" idx="12"/>
          </p:nvPr>
        </p:nvSpPr>
        <p:spPr/>
        <p:txBody>
          <a:bodyPr/>
          <a:lstStyle>
            <a:lvl1pPr>
              <a:defRPr/>
            </a:lvl1pPr>
          </a:lstStyle>
          <a:p>
            <a:pPr>
              <a:defRPr/>
            </a:pPr>
            <a:fld id="{DE8347A3-65AA-4E9F-8150-FE80A592F987}" type="slidenum">
              <a:rPr lang="en-US" altLang="en-US"/>
              <a:pPr>
                <a:defRPr/>
              </a:pPr>
              <a:t>‹#›</a:t>
            </a:fld>
            <a:endParaRPr lang="en-US" altLang="en-US" dirty="0"/>
          </a:p>
        </p:txBody>
      </p:sp>
    </p:spTree>
    <p:extLst>
      <p:ext uri="{BB962C8B-B14F-4D97-AF65-F5344CB8AC3E}">
        <p14:creationId xmlns:p14="http://schemas.microsoft.com/office/powerpoint/2010/main" val="82053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1CF15-0233-15E4-0998-9C857ECE96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C93A48-5CEC-5405-45FE-412788D6E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5AC1F7-A153-D5AF-19B6-7B16A901D33F}"/>
              </a:ext>
            </a:extLst>
          </p:cNvPr>
          <p:cNvSpPr>
            <a:spLocks noGrp="1"/>
          </p:cNvSpPr>
          <p:nvPr>
            <p:ph type="dt" sz="half" idx="10"/>
          </p:nvPr>
        </p:nvSpPr>
        <p:spPr/>
        <p:txBody>
          <a:bodyPr/>
          <a:lstStyle/>
          <a:p>
            <a:fld id="{8AD253F4-5CA3-4FFD-B43C-47BBE84483D1}" type="datetimeFigureOut">
              <a:rPr lang="en-US" smtClean="0"/>
              <a:t>8/24/2023</a:t>
            </a:fld>
            <a:endParaRPr lang="en-US"/>
          </a:p>
        </p:txBody>
      </p:sp>
      <p:sp>
        <p:nvSpPr>
          <p:cNvPr id="5" name="Footer Placeholder 4">
            <a:extLst>
              <a:ext uri="{FF2B5EF4-FFF2-40B4-BE49-F238E27FC236}">
                <a16:creationId xmlns:a16="http://schemas.microsoft.com/office/drawing/2014/main" id="{740F1292-F68E-A463-5B12-EEAD344E4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BEF78-422A-6DD0-FF5E-0358F8A0BB00}"/>
              </a:ext>
            </a:extLst>
          </p:cNvPr>
          <p:cNvSpPr>
            <a:spLocks noGrp="1"/>
          </p:cNvSpPr>
          <p:nvPr>
            <p:ph type="sldNum" sz="quarter" idx="12"/>
          </p:nvPr>
        </p:nvSpPr>
        <p:spPr/>
        <p:txBody>
          <a:bodyPr/>
          <a:lstStyle/>
          <a:p>
            <a:fld id="{AD4D42F1-159C-4A64-AF69-B9F5C540A8FF}" type="slidenum">
              <a:rPr lang="en-US" smtClean="0"/>
              <a:t>‹#›</a:t>
            </a:fld>
            <a:endParaRPr lang="en-US"/>
          </a:p>
        </p:txBody>
      </p:sp>
    </p:spTree>
    <p:extLst>
      <p:ext uri="{BB962C8B-B14F-4D97-AF65-F5344CB8AC3E}">
        <p14:creationId xmlns:p14="http://schemas.microsoft.com/office/powerpoint/2010/main" val="1061008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1 Column with Sources)">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id="{431E37BA-0BC6-4D91-B708-E21EC4724635}"/>
              </a:ext>
            </a:extLst>
          </p:cNvPr>
          <p:cNvSpPr txBox="1">
            <a:spLocks noChangeArrowheads="1"/>
          </p:cNvSpPr>
          <p:nvPr userDrawn="1"/>
        </p:nvSpPr>
        <p:spPr bwMode="auto">
          <a:xfrm>
            <a:off x="11417300" y="6752167"/>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dirty="0"/>
          </a:p>
        </p:txBody>
      </p:sp>
      <p:sp>
        <p:nvSpPr>
          <p:cNvPr id="7" name="Text Placeholder 2"/>
          <p:cNvSpPr>
            <a:spLocks noGrp="1"/>
          </p:cNvSpPr>
          <p:nvPr>
            <p:ph type="body" sz="quarter" idx="13"/>
          </p:nvPr>
        </p:nvSpPr>
        <p:spPr>
          <a:xfrm>
            <a:off x="495244" y="5997678"/>
            <a:ext cx="11194219" cy="290871"/>
          </a:xfrm>
          <a:prstGeom prst="rect">
            <a:avLst/>
          </a:prstGeom>
        </p:spPr>
        <p:txBody>
          <a:bodyPr vert="horz" lIns="0" tIns="0" rIns="0" bIns="0" anchor="b"/>
          <a:lstStyle>
            <a:lvl1pPr marL="0" indent="0" algn="l">
              <a:lnSpc>
                <a:spcPct val="120000"/>
              </a:lnSpc>
              <a:buClrTx/>
              <a:buNone/>
              <a:defRPr sz="1067">
                <a:solidFill>
                  <a:schemeClr val="bg1">
                    <a:lumMod val="50000"/>
                  </a:schemeClr>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11" name="Title 1"/>
          <p:cNvSpPr>
            <a:spLocks noGrp="1"/>
          </p:cNvSpPr>
          <p:nvPr>
            <p:ph type="title"/>
          </p:nvPr>
        </p:nvSpPr>
        <p:spPr>
          <a:xfrm>
            <a:off x="491612" y="153942"/>
            <a:ext cx="9314328" cy="1015997"/>
          </a:xfrm>
          <a:prstGeom prst="rect">
            <a:avLst/>
          </a:prstGeom>
        </p:spPr>
        <p:txBody>
          <a:bodyPr lIns="0" tIns="0" rIns="0" bIns="0" anchor="b"/>
          <a:lstStyle>
            <a:lvl1pPr>
              <a:lnSpc>
                <a:spcPct val="90000"/>
              </a:lnSpc>
              <a:defRPr sz="3467" b="1" i="0" baseline="0">
                <a:solidFill>
                  <a:srgbClr val="005172"/>
                </a:solidFill>
                <a:latin typeface="Arial"/>
                <a:cs typeface="Arial"/>
              </a:defRPr>
            </a:lvl1pPr>
          </a:lstStyle>
          <a:p>
            <a:r>
              <a:rPr lang="en-US" dirty="0"/>
              <a:t>Click to edit Master title style</a:t>
            </a:r>
          </a:p>
        </p:txBody>
      </p:sp>
      <p:sp>
        <p:nvSpPr>
          <p:cNvPr id="15" name="Text Placeholder 2"/>
          <p:cNvSpPr>
            <a:spLocks noGrp="1"/>
          </p:cNvSpPr>
          <p:nvPr>
            <p:ph type="body" sz="quarter" idx="11"/>
          </p:nvPr>
        </p:nvSpPr>
        <p:spPr>
          <a:xfrm>
            <a:off x="495244" y="1871112"/>
            <a:ext cx="11194219" cy="4152515"/>
          </a:xfrm>
          <a:prstGeom prst="rect">
            <a:avLst/>
          </a:prstGeom>
        </p:spPr>
        <p:txBody>
          <a:bodyPr vert="horz" lIns="0" tIns="0" rIns="0" bIns="0"/>
          <a:lstStyle>
            <a:lvl1pPr>
              <a:lnSpc>
                <a:spcPct val="120000"/>
              </a:lnSpc>
              <a:buClrTx/>
              <a:defRPr sz="2400">
                <a:solidFill>
                  <a:srgbClr val="005172"/>
                </a:solidFill>
              </a:defRPr>
            </a:lvl1pPr>
            <a:lvl2pPr>
              <a:lnSpc>
                <a:spcPct val="120000"/>
              </a:lnSpc>
              <a:buClrTx/>
              <a:defRPr sz="2133">
                <a:solidFill>
                  <a:srgbClr val="005172"/>
                </a:solidFill>
              </a:defRPr>
            </a:lvl2pPr>
            <a:lvl3pPr>
              <a:lnSpc>
                <a:spcPct val="120000"/>
              </a:lnSpc>
              <a:buClrTx/>
              <a:defRPr sz="1867">
                <a:solidFill>
                  <a:srgbClr val="005172"/>
                </a:solidFill>
              </a:defRPr>
            </a:lvl3pPr>
            <a:lvl4pPr>
              <a:lnSpc>
                <a:spcPct val="120000"/>
              </a:lnSpc>
              <a:buClrTx/>
              <a:defRPr sz="1600">
                <a:solidFill>
                  <a:srgbClr val="005172"/>
                </a:solidFill>
              </a:defRPr>
            </a:lvl4pPr>
            <a:lvl5pPr>
              <a:lnSpc>
                <a:spcPct val="120000"/>
              </a:lnSpc>
              <a:buClrTx/>
              <a:defRPr sz="1333">
                <a:solidFill>
                  <a:srgbClr val="00517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a:extLst>
              <a:ext uri="{FF2B5EF4-FFF2-40B4-BE49-F238E27FC236}">
                <a16:creationId xmlns:a16="http://schemas.microsoft.com/office/drawing/2014/main" id="{5696F3C5-932F-41B9-9BB4-7E9E9E30A206}"/>
              </a:ext>
            </a:extLst>
          </p:cNvPr>
          <p:cNvSpPr>
            <a:spLocks noGrp="1"/>
          </p:cNvSpPr>
          <p:nvPr>
            <p:ph type="sldNum" sz="quarter" idx="14"/>
          </p:nvPr>
        </p:nvSpPr>
        <p:spPr/>
        <p:txBody>
          <a:bodyPr/>
          <a:lstStyle>
            <a:lvl1pPr>
              <a:defRPr/>
            </a:lvl1pPr>
          </a:lstStyle>
          <a:p>
            <a:pPr>
              <a:defRPr/>
            </a:pPr>
            <a:fld id="{CB93AFD7-3F50-45D4-A749-9F4324C2119A}" type="slidenum">
              <a:rPr lang="en-US" altLang="en-US"/>
              <a:pPr>
                <a:defRPr/>
              </a:pPr>
              <a:t>‹#›</a:t>
            </a:fld>
            <a:endParaRPr lang="en-US" altLang="en-US" dirty="0"/>
          </a:p>
        </p:txBody>
      </p:sp>
    </p:spTree>
    <p:extLst>
      <p:ext uri="{BB962C8B-B14F-4D97-AF65-F5344CB8AC3E}">
        <p14:creationId xmlns:p14="http://schemas.microsoft.com/office/powerpoint/2010/main" val="2594132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1 Column with Image)">
    <p:spTree>
      <p:nvGrpSpPr>
        <p:cNvPr id="1" name=""/>
        <p:cNvGrpSpPr/>
        <p:nvPr/>
      </p:nvGrpSpPr>
      <p:grpSpPr>
        <a:xfrm>
          <a:off x="0" y="0"/>
          <a:ext cx="0" cy="0"/>
          <a:chOff x="0" y="0"/>
          <a:chExt cx="0" cy="0"/>
        </a:xfrm>
      </p:grpSpPr>
      <p:sp>
        <p:nvSpPr>
          <p:cNvPr id="17" name="Picture Placeholder 15"/>
          <p:cNvSpPr>
            <a:spLocks noGrp="1"/>
          </p:cNvSpPr>
          <p:nvPr>
            <p:ph type="pic" sz="quarter" idx="19"/>
          </p:nvPr>
        </p:nvSpPr>
        <p:spPr>
          <a:xfrm>
            <a:off x="7279922" y="1875015"/>
            <a:ext cx="4440999" cy="4143495"/>
          </a:xfrm>
          <a:prstGeom prst="rect">
            <a:avLst/>
          </a:prstGeom>
        </p:spPr>
        <p:txBody>
          <a:bodyPr vert="horz"/>
          <a:lstStyle/>
          <a:p>
            <a:pPr lvl="0"/>
            <a:endParaRPr lang="en-US" noProof="0" dirty="0"/>
          </a:p>
        </p:txBody>
      </p:sp>
      <p:sp>
        <p:nvSpPr>
          <p:cNvPr id="11" name="Title 1"/>
          <p:cNvSpPr>
            <a:spLocks noGrp="1"/>
          </p:cNvSpPr>
          <p:nvPr>
            <p:ph type="title"/>
          </p:nvPr>
        </p:nvSpPr>
        <p:spPr>
          <a:xfrm>
            <a:off x="491613" y="154935"/>
            <a:ext cx="9340647" cy="1015005"/>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dirty="0"/>
              <a:t>Click to edit Master title style</a:t>
            </a:r>
          </a:p>
        </p:txBody>
      </p:sp>
      <p:sp>
        <p:nvSpPr>
          <p:cNvPr id="13" name="Text Placeholder 2"/>
          <p:cNvSpPr>
            <a:spLocks noGrp="1"/>
          </p:cNvSpPr>
          <p:nvPr>
            <p:ph type="body" sz="quarter" idx="11"/>
          </p:nvPr>
        </p:nvSpPr>
        <p:spPr>
          <a:xfrm>
            <a:off x="495245" y="1871112"/>
            <a:ext cx="6278089" cy="4152515"/>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C1D14824-CD92-484F-A4AF-D7FC352FFC4D}"/>
              </a:ext>
            </a:extLst>
          </p:cNvPr>
          <p:cNvSpPr>
            <a:spLocks noGrp="1"/>
          </p:cNvSpPr>
          <p:nvPr>
            <p:ph type="sldNum" sz="quarter" idx="20"/>
          </p:nvPr>
        </p:nvSpPr>
        <p:spPr/>
        <p:txBody>
          <a:bodyPr/>
          <a:lstStyle>
            <a:lvl1pPr>
              <a:defRPr/>
            </a:lvl1pPr>
          </a:lstStyle>
          <a:p>
            <a:pPr>
              <a:defRPr/>
            </a:pPr>
            <a:fld id="{668CEF89-B86B-4214-BE3E-50A1FE475FF8}" type="slidenum">
              <a:rPr lang="en-US" altLang="en-US"/>
              <a:pPr>
                <a:defRPr/>
              </a:pPr>
              <a:t>‹#›</a:t>
            </a:fld>
            <a:endParaRPr lang="en-US" altLang="en-US" dirty="0"/>
          </a:p>
        </p:txBody>
      </p:sp>
    </p:spTree>
    <p:extLst>
      <p:ext uri="{BB962C8B-B14F-4D97-AF65-F5344CB8AC3E}">
        <p14:creationId xmlns:p14="http://schemas.microsoft.com/office/powerpoint/2010/main" val="41374101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1 Column with Subheader)">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id="{20115884-3318-4C64-9EF8-07AF6B6D1681}"/>
              </a:ext>
            </a:extLst>
          </p:cNvPr>
          <p:cNvSpPr txBox="1">
            <a:spLocks noChangeArrowheads="1"/>
          </p:cNvSpPr>
          <p:nvPr userDrawn="1"/>
        </p:nvSpPr>
        <p:spPr bwMode="auto">
          <a:xfrm>
            <a:off x="11417300" y="6752167"/>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dirty="0"/>
          </a:p>
        </p:txBody>
      </p:sp>
      <p:sp>
        <p:nvSpPr>
          <p:cNvPr id="6" name="TextBox 9">
            <a:extLst>
              <a:ext uri="{FF2B5EF4-FFF2-40B4-BE49-F238E27FC236}">
                <a16:creationId xmlns:a16="http://schemas.microsoft.com/office/drawing/2014/main" id="{22481518-DDE6-49C5-9D26-178487416CF3}"/>
              </a:ext>
            </a:extLst>
          </p:cNvPr>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dirty="0"/>
          </a:p>
        </p:txBody>
      </p:sp>
      <p:sp>
        <p:nvSpPr>
          <p:cNvPr id="7" name="Text Placeholder 2"/>
          <p:cNvSpPr>
            <a:spLocks noGrp="1"/>
          </p:cNvSpPr>
          <p:nvPr>
            <p:ph type="body" sz="quarter" idx="14"/>
          </p:nvPr>
        </p:nvSpPr>
        <p:spPr>
          <a:xfrm>
            <a:off x="490874" y="1867586"/>
            <a:ext cx="11196847" cy="743425"/>
          </a:xfrm>
          <a:prstGeom prst="rect">
            <a:avLst/>
          </a:prstGeom>
        </p:spPr>
        <p:txBody>
          <a:bodyPr vert="horz" lIns="0" tIns="0" rIns="0" bIns="0" anchor="ctr"/>
          <a:lstStyle>
            <a:lvl1pPr marL="0" indent="0">
              <a:lnSpc>
                <a:spcPct val="120000"/>
              </a:lnSpc>
              <a:buClrTx/>
              <a:buNone/>
              <a:defRPr sz="2133" b="1">
                <a:solidFill>
                  <a:srgbClr val="00517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dirty="0"/>
              <a:t>Click to edit Master text styles</a:t>
            </a:r>
          </a:p>
        </p:txBody>
      </p:sp>
      <p:sp>
        <p:nvSpPr>
          <p:cNvPr id="11" name="Title 1"/>
          <p:cNvSpPr>
            <a:spLocks noGrp="1"/>
          </p:cNvSpPr>
          <p:nvPr>
            <p:ph type="title"/>
          </p:nvPr>
        </p:nvSpPr>
        <p:spPr>
          <a:xfrm>
            <a:off x="491613" y="164865"/>
            <a:ext cx="9329721" cy="1005075"/>
          </a:xfrm>
          <a:prstGeom prst="rect">
            <a:avLst/>
          </a:prstGeom>
        </p:spPr>
        <p:txBody>
          <a:bodyPr lIns="0" tIns="0" rIns="0" bIns="0" anchor="b"/>
          <a:lstStyle>
            <a:lvl1pPr>
              <a:lnSpc>
                <a:spcPct val="90000"/>
              </a:lnSpc>
              <a:defRPr sz="3467" b="1" i="0" baseline="0">
                <a:solidFill>
                  <a:srgbClr val="005172"/>
                </a:solidFill>
                <a:latin typeface="Arial"/>
                <a:cs typeface="Arial"/>
              </a:defRPr>
            </a:lvl1pPr>
          </a:lstStyle>
          <a:p>
            <a:r>
              <a:rPr lang="en-US" dirty="0"/>
              <a:t>Click to edit Master title style</a:t>
            </a:r>
          </a:p>
        </p:txBody>
      </p:sp>
      <p:sp>
        <p:nvSpPr>
          <p:cNvPr id="15" name="Text Placeholder 2"/>
          <p:cNvSpPr>
            <a:spLocks noGrp="1"/>
          </p:cNvSpPr>
          <p:nvPr>
            <p:ph type="body" sz="quarter" idx="16"/>
          </p:nvPr>
        </p:nvSpPr>
        <p:spPr>
          <a:xfrm>
            <a:off x="495244" y="2742107"/>
            <a:ext cx="11194219" cy="3281519"/>
          </a:xfrm>
          <a:prstGeom prst="rect">
            <a:avLst/>
          </a:prstGeom>
        </p:spPr>
        <p:txBody>
          <a:bodyPr vert="horz" lIns="0" tIns="0" rIns="0" bIns="0"/>
          <a:lstStyle>
            <a:lvl1pPr>
              <a:lnSpc>
                <a:spcPct val="120000"/>
              </a:lnSpc>
              <a:buClrTx/>
              <a:defRPr sz="2400">
                <a:solidFill>
                  <a:srgbClr val="005172"/>
                </a:solidFill>
              </a:defRPr>
            </a:lvl1pPr>
            <a:lvl2pPr>
              <a:lnSpc>
                <a:spcPct val="120000"/>
              </a:lnSpc>
              <a:buClrTx/>
              <a:defRPr sz="2133">
                <a:solidFill>
                  <a:srgbClr val="005172"/>
                </a:solidFill>
              </a:defRPr>
            </a:lvl2pPr>
            <a:lvl3pPr>
              <a:lnSpc>
                <a:spcPct val="120000"/>
              </a:lnSpc>
              <a:buClrTx/>
              <a:defRPr sz="1867">
                <a:solidFill>
                  <a:srgbClr val="005172"/>
                </a:solidFill>
              </a:defRPr>
            </a:lvl3pPr>
            <a:lvl4pPr>
              <a:lnSpc>
                <a:spcPct val="120000"/>
              </a:lnSpc>
              <a:buClrTx/>
              <a:defRPr sz="1600">
                <a:solidFill>
                  <a:srgbClr val="005172"/>
                </a:solidFill>
              </a:defRPr>
            </a:lvl4pPr>
            <a:lvl5pPr>
              <a:lnSpc>
                <a:spcPct val="120000"/>
              </a:lnSpc>
              <a:buClrTx/>
              <a:defRPr sz="1333">
                <a:solidFill>
                  <a:srgbClr val="00517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
            <a:extLst>
              <a:ext uri="{FF2B5EF4-FFF2-40B4-BE49-F238E27FC236}">
                <a16:creationId xmlns:a16="http://schemas.microsoft.com/office/drawing/2014/main" id="{E6C94CC6-D35E-404A-8768-71EC9F283FB3}"/>
              </a:ext>
            </a:extLst>
          </p:cNvPr>
          <p:cNvSpPr>
            <a:spLocks noGrp="1"/>
          </p:cNvSpPr>
          <p:nvPr>
            <p:ph type="sldNum" sz="quarter" idx="17"/>
          </p:nvPr>
        </p:nvSpPr>
        <p:spPr/>
        <p:txBody>
          <a:bodyPr/>
          <a:lstStyle>
            <a:lvl1pPr>
              <a:defRPr/>
            </a:lvl1pPr>
          </a:lstStyle>
          <a:p>
            <a:pPr>
              <a:defRPr/>
            </a:pPr>
            <a:fld id="{A16AC5DA-F9BA-4CDF-B39C-4B2B22B19F84}" type="slidenum">
              <a:rPr lang="en-US" altLang="en-US"/>
              <a:pPr>
                <a:defRPr/>
              </a:pPr>
              <a:t>‹#›</a:t>
            </a:fld>
            <a:endParaRPr lang="en-US" altLang="en-US" dirty="0"/>
          </a:p>
        </p:txBody>
      </p:sp>
    </p:spTree>
    <p:extLst>
      <p:ext uri="{BB962C8B-B14F-4D97-AF65-F5344CB8AC3E}">
        <p14:creationId xmlns:p14="http://schemas.microsoft.com/office/powerpoint/2010/main" val="3270178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s)">
    <p:spTree>
      <p:nvGrpSpPr>
        <p:cNvPr id="1" name=""/>
        <p:cNvGrpSpPr/>
        <p:nvPr/>
      </p:nvGrpSpPr>
      <p:grpSpPr>
        <a:xfrm>
          <a:off x="0" y="0"/>
          <a:ext cx="0" cy="0"/>
          <a:chOff x="0" y="0"/>
          <a:chExt cx="0" cy="0"/>
        </a:xfrm>
      </p:grpSpPr>
      <p:sp>
        <p:nvSpPr>
          <p:cNvPr id="16" name="Title 1"/>
          <p:cNvSpPr>
            <a:spLocks noGrp="1"/>
          </p:cNvSpPr>
          <p:nvPr>
            <p:ph type="title"/>
          </p:nvPr>
        </p:nvSpPr>
        <p:spPr>
          <a:xfrm>
            <a:off x="491612" y="164865"/>
            <a:ext cx="9362496" cy="1005075"/>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dirty="0"/>
              <a:t>Click to edit Master title style</a:t>
            </a:r>
          </a:p>
        </p:txBody>
      </p:sp>
      <p:sp>
        <p:nvSpPr>
          <p:cNvPr id="24" name="Text Placeholder 2"/>
          <p:cNvSpPr>
            <a:spLocks noGrp="1"/>
          </p:cNvSpPr>
          <p:nvPr>
            <p:ph type="body" sz="quarter" idx="20"/>
          </p:nvPr>
        </p:nvSpPr>
        <p:spPr>
          <a:xfrm>
            <a:off x="490875" y="1867586"/>
            <a:ext cx="5383525" cy="743425"/>
          </a:xfrm>
          <a:prstGeom prst="rect">
            <a:avLst/>
          </a:prstGeom>
        </p:spPr>
        <p:txBody>
          <a:bodyPr vert="horz" lIns="0" tIns="0" rIns="0" bIns="0" anchor="ctr"/>
          <a:lstStyle>
            <a:lvl1pPr marL="0" indent="0">
              <a:lnSpc>
                <a:spcPct val="120000"/>
              </a:lnSpc>
              <a:buClrTx/>
              <a:buNone/>
              <a:defRPr sz="2133" b="1">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dirty="0"/>
              <a:t>Click to edit Master text styles</a:t>
            </a:r>
          </a:p>
        </p:txBody>
      </p:sp>
      <p:sp>
        <p:nvSpPr>
          <p:cNvPr id="25" name="Text Placeholder 2"/>
          <p:cNvSpPr>
            <a:spLocks noGrp="1"/>
          </p:cNvSpPr>
          <p:nvPr>
            <p:ph type="body" sz="quarter" idx="21"/>
          </p:nvPr>
        </p:nvSpPr>
        <p:spPr>
          <a:xfrm>
            <a:off x="495244" y="2742107"/>
            <a:ext cx="5382261" cy="3281519"/>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2"/>
          <p:cNvSpPr>
            <a:spLocks noGrp="1"/>
          </p:cNvSpPr>
          <p:nvPr>
            <p:ph type="body" sz="quarter" idx="22"/>
          </p:nvPr>
        </p:nvSpPr>
        <p:spPr>
          <a:xfrm>
            <a:off x="6313756" y="1867586"/>
            <a:ext cx="5383525" cy="743425"/>
          </a:xfrm>
          <a:prstGeom prst="rect">
            <a:avLst/>
          </a:prstGeom>
        </p:spPr>
        <p:txBody>
          <a:bodyPr vert="horz" lIns="0" tIns="0" rIns="0" bIns="0" anchor="ctr"/>
          <a:lstStyle>
            <a:lvl1pPr marL="0" indent="0">
              <a:lnSpc>
                <a:spcPct val="120000"/>
              </a:lnSpc>
              <a:buClrTx/>
              <a:buNone/>
              <a:defRPr sz="2133" b="1">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dirty="0"/>
              <a:t>Click to edit Master text styles</a:t>
            </a:r>
          </a:p>
        </p:txBody>
      </p:sp>
      <p:sp>
        <p:nvSpPr>
          <p:cNvPr id="29" name="Text Placeholder 2"/>
          <p:cNvSpPr>
            <a:spLocks noGrp="1"/>
          </p:cNvSpPr>
          <p:nvPr>
            <p:ph type="body" sz="quarter" idx="23"/>
          </p:nvPr>
        </p:nvSpPr>
        <p:spPr>
          <a:xfrm>
            <a:off x="6318126" y="2742107"/>
            <a:ext cx="5382261" cy="3281519"/>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a:extLst>
              <a:ext uri="{FF2B5EF4-FFF2-40B4-BE49-F238E27FC236}">
                <a16:creationId xmlns:a16="http://schemas.microsoft.com/office/drawing/2014/main" id="{2892FAA1-5386-464B-8B8D-D5ADB377982A}"/>
              </a:ext>
            </a:extLst>
          </p:cNvPr>
          <p:cNvSpPr>
            <a:spLocks noGrp="1"/>
          </p:cNvSpPr>
          <p:nvPr>
            <p:ph type="sldNum" sz="quarter" idx="24"/>
          </p:nvPr>
        </p:nvSpPr>
        <p:spPr/>
        <p:txBody>
          <a:bodyPr/>
          <a:lstStyle>
            <a:lvl1pPr>
              <a:defRPr/>
            </a:lvl1pPr>
          </a:lstStyle>
          <a:p>
            <a:pPr>
              <a:defRPr/>
            </a:pPr>
            <a:fld id="{D4080EB9-869D-46F2-A06E-4692889EAE42}" type="slidenum">
              <a:rPr lang="en-US" altLang="en-US"/>
              <a:pPr>
                <a:defRPr/>
              </a:pPr>
              <a:t>‹#›</a:t>
            </a:fld>
            <a:endParaRPr lang="en-US" altLang="en-US" dirty="0"/>
          </a:p>
        </p:txBody>
      </p:sp>
    </p:spTree>
    <p:extLst>
      <p:ext uri="{BB962C8B-B14F-4D97-AF65-F5344CB8AC3E}">
        <p14:creationId xmlns:p14="http://schemas.microsoft.com/office/powerpoint/2010/main" val="3457693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Column with Subhead and Image)">
    <p:spTree>
      <p:nvGrpSpPr>
        <p:cNvPr id="1" name=""/>
        <p:cNvGrpSpPr/>
        <p:nvPr/>
      </p:nvGrpSpPr>
      <p:grpSpPr>
        <a:xfrm>
          <a:off x="0" y="0"/>
          <a:ext cx="0" cy="0"/>
          <a:chOff x="0" y="0"/>
          <a:chExt cx="0" cy="0"/>
        </a:xfrm>
      </p:grpSpPr>
      <p:sp>
        <p:nvSpPr>
          <p:cNvPr id="10" name="Title 1"/>
          <p:cNvSpPr>
            <a:spLocks noGrp="1"/>
          </p:cNvSpPr>
          <p:nvPr>
            <p:ph type="title"/>
          </p:nvPr>
        </p:nvSpPr>
        <p:spPr>
          <a:xfrm>
            <a:off x="491613" y="158441"/>
            <a:ext cx="9275097" cy="1011500"/>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dirty="0"/>
              <a:t>Click to edit Master title style</a:t>
            </a:r>
          </a:p>
        </p:txBody>
      </p:sp>
      <p:sp>
        <p:nvSpPr>
          <p:cNvPr id="13" name="Picture Placeholder 15"/>
          <p:cNvSpPr>
            <a:spLocks noGrp="1"/>
          </p:cNvSpPr>
          <p:nvPr>
            <p:ph type="pic" sz="quarter" idx="22"/>
          </p:nvPr>
        </p:nvSpPr>
        <p:spPr>
          <a:xfrm>
            <a:off x="7279922" y="1875015"/>
            <a:ext cx="4440999" cy="4143495"/>
          </a:xfrm>
          <a:prstGeom prst="rect">
            <a:avLst/>
          </a:prstGeom>
        </p:spPr>
        <p:txBody>
          <a:bodyPr vert="horz"/>
          <a:lstStyle/>
          <a:p>
            <a:pPr lvl="0"/>
            <a:endParaRPr lang="en-US" noProof="0" dirty="0"/>
          </a:p>
        </p:txBody>
      </p:sp>
      <p:sp>
        <p:nvSpPr>
          <p:cNvPr id="18" name="Text Placeholder 2"/>
          <p:cNvSpPr>
            <a:spLocks noGrp="1"/>
          </p:cNvSpPr>
          <p:nvPr>
            <p:ph type="body" sz="quarter" idx="23"/>
          </p:nvPr>
        </p:nvSpPr>
        <p:spPr>
          <a:xfrm>
            <a:off x="490875" y="1867586"/>
            <a:ext cx="6366981" cy="743425"/>
          </a:xfrm>
          <a:prstGeom prst="rect">
            <a:avLst/>
          </a:prstGeom>
        </p:spPr>
        <p:txBody>
          <a:bodyPr vert="horz" lIns="0" tIns="0" rIns="0" bIns="0" anchor="ctr"/>
          <a:lstStyle>
            <a:lvl1pPr marL="0" indent="0">
              <a:lnSpc>
                <a:spcPct val="120000"/>
              </a:lnSpc>
              <a:buClrTx/>
              <a:buNone/>
              <a:defRPr sz="2133" b="1">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dirty="0"/>
              <a:t>Click to edit Master text styles</a:t>
            </a:r>
          </a:p>
        </p:txBody>
      </p:sp>
      <p:sp>
        <p:nvSpPr>
          <p:cNvPr id="19" name="Text Placeholder 2"/>
          <p:cNvSpPr>
            <a:spLocks noGrp="1"/>
          </p:cNvSpPr>
          <p:nvPr>
            <p:ph type="body" sz="quarter" idx="24"/>
          </p:nvPr>
        </p:nvSpPr>
        <p:spPr>
          <a:xfrm>
            <a:off x="495243" y="2742107"/>
            <a:ext cx="6365487" cy="3281519"/>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a:extLst>
              <a:ext uri="{FF2B5EF4-FFF2-40B4-BE49-F238E27FC236}">
                <a16:creationId xmlns:a16="http://schemas.microsoft.com/office/drawing/2014/main" id="{29E9A963-87E4-4C49-911B-B865A496FD9A}"/>
              </a:ext>
            </a:extLst>
          </p:cNvPr>
          <p:cNvSpPr>
            <a:spLocks noGrp="1"/>
          </p:cNvSpPr>
          <p:nvPr>
            <p:ph type="sldNum" sz="quarter" idx="25"/>
          </p:nvPr>
        </p:nvSpPr>
        <p:spPr/>
        <p:txBody>
          <a:bodyPr/>
          <a:lstStyle>
            <a:lvl1pPr>
              <a:defRPr/>
            </a:lvl1pPr>
          </a:lstStyle>
          <a:p>
            <a:pPr>
              <a:defRPr/>
            </a:pPr>
            <a:fld id="{E8A42EEA-6E39-474C-8443-653FD62F0E81}" type="slidenum">
              <a:rPr lang="en-US" altLang="en-US"/>
              <a:pPr>
                <a:defRPr/>
              </a:pPr>
              <a:t>‹#›</a:t>
            </a:fld>
            <a:endParaRPr lang="en-US" altLang="en-US" dirty="0"/>
          </a:p>
        </p:txBody>
      </p:sp>
    </p:spTree>
    <p:extLst>
      <p:ext uri="{BB962C8B-B14F-4D97-AF65-F5344CB8AC3E}">
        <p14:creationId xmlns:p14="http://schemas.microsoft.com/office/powerpoint/2010/main" val="3982698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512233" y="2035543"/>
            <a:ext cx="3445169" cy="3445171"/>
          </a:xfrm>
          <a:prstGeom prst="rect">
            <a:avLst/>
          </a:prstGeom>
        </p:spPr>
        <p:txBody>
          <a:bodyPr/>
          <a:lstStyle/>
          <a:p>
            <a:pPr lvl="0"/>
            <a:endParaRPr lang="en-US" noProof="0" dirty="0"/>
          </a:p>
        </p:txBody>
      </p:sp>
      <p:sp>
        <p:nvSpPr>
          <p:cNvPr id="6" name="Picture Placeholder 4"/>
          <p:cNvSpPr>
            <a:spLocks noGrp="1"/>
          </p:cNvSpPr>
          <p:nvPr>
            <p:ph type="pic" sz="quarter" idx="12"/>
          </p:nvPr>
        </p:nvSpPr>
        <p:spPr>
          <a:xfrm>
            <a:off x="4378708" y="2035543"/>
            <a:ext cx="3445169" cy="3445171"/>
          </a:xfrm>
          <a:prstGeom prst="rect">
            <a:avLst/>
          </a:prstGeom>
        </p:spPr>
        <p:txBody>
          <a:bodyPr/>
          <a:lstStyle/>
          <a:p>
            <a:pPr lvl="0"/>
            <a:endParaRPr lang="en-US" noProof="0" dirty="0"/>
          </a:p>
        </p:txBody>
      </p:sp>
      <p:sp>
        <p:nvSpPr>
          <p:cNvPr id="7" name="Picture Placeholder 4"/>
          <p:cNvSpPr>
            <a:spLocks noGrp="1"/>
          </p:cNvSpPr>
          <p:nvPr>
            <p:ph type="pic" sz="quarter" idx="13"/>
          </p:nvPr>
        </p:nvSpPr>
        <p:spPr>
          <a:xfrm>
            <a:off x="8245182" y="2035541"/>
            <a:ext cx="3445169" cy="3445171"/>
          </a:xfrm>
          <a:prstGeom prst="rect">
            <a:avLst/>
          </a:prstGeom>
        </p:spPr>
        <p:txBody>
          <a:bodyPr/>
          <a:lstStyle/>
          <a:p>
            <a:pPr lvl="0"/>
            <a:endParaRPr lang="en-US" noProof="0" dirty="0"/>
          </a:p>
        </p:txBody>
      </p:sp>
      <p:sp>
        <p:nvSpPr>
          <p:cNvPr id="8" name="Title 1"/>
          <p:cNvSpPr>
            <a:spLocks noGrp="1"/>
          </p:cNvSpPr>
          <p:nvPr>
            <p:ph type="title"/>
          </p:nvPr>
        </p:nvSpPr>
        <p:spPr>
          <a:xfrm>
            <a:off x="491613" y="158441"/>
            <a:ext cx="9275097" cy="1011500"/>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dirty="0"/>
              <a:t>Click to edit Master title style</a:t>
            </a:r>
          </a:p>
        </p:txBody>
      </p:sp>
      <p:sp>
        <p:nvSpPr>
          <p:cNvPr id="9" name="Slide Number Placeholder 2">
            <a:extLst>
              <a:ext uri="{FF2B5EF4-FFF2-40B4-BE49-F238E27FC236}">
                <a16:creationId xmlns:a16="http://schemas.microsoft.com/office/drawing/2014/main" id="{B1B1C5DB-229C-46EE-A73F-B6C07A5F8F5D}"/>
              </a:ext>
            </a:extLst>
          </p:cNvPr>
          <p:cNvSpPr>
            <a:spLocks noGrp="1"/>
          </p:cNvSpPr>
          <p:nvPr>
            <p:ph type="sldNum" sz="quarter" idx="14"/>
          </p:nvPr>
        </p:nvSpPr>
        <p:spPr/>
        <p:txBody>
          <a:bodyPr/>
          <a:lstStyle>
            <a:lvl1pPr>
              <a:defRPr/>
            </a:lvl1pPr>
          </a:lstStyle>
          <a:p>
            <a:pPr>
              <a:defRPr/>
            </a:pPr>
            <a:fld id="{52654448-E5C2-465D-A628-22AB422E892E}" type="slidenum">
              <a:rPr lang="en-US" altLang="en-US"/>
              <a:pPr>
                <a:defRPr/>
              </a:pPr>
              <a:t>‹#›</a:t>
            </a:fld>
            <a:endParaRPr lang="en-US" altLang="en-US" dirty="0"/>
          </a:p>
        </p:txBody>
      </p:sp>
    </p:spTree>
    <p:extLst>
      <p:ext uri="{BB962C8B-B14F-4D97-AF65-F5344CB8AC3E}">
        <p14:creationId xmlns:p14="http://schemas.microsoft.com/office/powerpoint/2010/main" val="3365794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Break Slide Op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79D64F-4246-4D49-89D3-719AFC146A7E}"/>
              </a:ext>
            </a:extLst>
          </p:cNvPr>
          <p:cNvSpPr/>
          <p:nvPr userDrawn="1"/>
        </p:nvSpPr>
        <p:spPr>
          <a:xfrm>
            <a:off x="0" y="0"/>
            <a:ext cx="12192000" cy="63669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p>
        </p:txBody>
      </p:sp>
      <p:cxnSp>
        <p:nvCxnSpPr>
          <p:cNvPr id="4" name="Straight Connector 3">
            <a:extLst>
              <a:ext uri="{FF2B5EF4-FFF2-40B4-BE49-F238E27FC236}">
                <a16:creationId xmlns:a16="http://schemas.microsoft.com/office/drawing/2014/main" id="{EFBCB81A-FA29-4606-9825-F1AE8D7B42BF}"/>
              </a:ext>
            </a:extLst>
          </p:cNvPr>
          <p:cNvCxnSpPr/>
          <p:nvPr userDrawn="1"/>
        </p:nvCxnSpPr>
        <p:spPr>
          <a:xfrm>
            <a:off x="493185" y="4301067"/>
            <a:ext cx="11197167" cy="0"/>
          </a:xfrm>
          <a:prstGeom prst="line">
            <a:avLst/>
          </a:prstGeom>
          <a:ln>
            <a:solidFill>
              <a:srgbClr val="0094D7"/>
            </a:solidFill>
          </a:ln>
        </p:spPr>
        <p:style>
          <a:lnRef idx="1">
            <a:schemeClr val="dk1"/>
          </a:lnRef>
          <a:fillRef idx="0">
            <a:schemeClr val="dk1"/>
          </a:fillRef>
          <a:effectRef idx="0">
            <a:schemeClr val="dk1"/>
          </a:effectRef>
          <a:fontRef idx="minor">
            <a:schemeClr val="tx1"/>
          </a:fontRef>
        </p:style>
      </p:cxnSp>
      <p:pic>
        <p:nvPicPr>
          <p:cNvPr id="5" name="Picture 1">
            <a:extLst>
              <a:ext uri="{FF2B5EF4-FFF2-40B4-BE49-F238E27FC236}">
                <a16:creationId xmlns:a16="http://schemas.microsoft.com/office/drawing/2014/main" id="{5A9BE2C1-BE93-4D60-912A-A6B1E3AD9A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1" y="2110317"/>
            <a:ext cx="1581151" cy="5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FE5123E8-A5E7-41E0-8283-7A45955A91B5}"/>
              </a:ext>
            </a:extLst>
          </p:cNvPr>
          <p:cNvCxnSpPr/>
          <p:nvPr userDrawn="1"/>
        </p:nvCxnSpPr>
        <p:spPr>
          <a:xfrm>
            <a:off x="491067" y="2271184"/>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7"/>
            <a:ext cx="11200595" cy="1139977"/>
          </a:xfrm>
          <a:prstGeom prst="rect">
            <a:avLst/>
          </a:prstGeom>
        </p:spPr>
        <p:txBody>
          <a:bodyPr lIns="91424" tIns="45712" rIns="91424" bIns="45712" anchor="b"/>
          <a:lstStyle>
            <a:lvl1pPr marL="0" marR="0" indent="0" algn="l" defTabSz="607469" rtl="0" eaLnBrk="0" fontAlgn="base" latinLnBrk="0" hangingPunct="0">
              <a:lnSpc>
                <a:spcPct val="100000"/>
              </a:lnSpc>
              <a:spcBef>
                <a:spcPct val="0"/>
              </a:spcBef>
              <a:spcAft>
                <a:spcPct val="0"/>
              </a:spcAft>
              <a:buClrTx/>
              <a:buSzTx/>
              <a:buFontTx/>
              <a:buNone/>
              <a:tabLst/>
              <a:defRPr sz="3467" b="1" i="0" cap="all" baseline="0">
                <a:solidFill>
                  <a:schemeClr val="tx2"/>
                </a:solidFill>
                <a:latin typeface="Arial"/>
                <a:cs typeface="Arial"/>
              </a:defRPr>
            </a:lvl1pPr>
          </a:lstStyle>
          <a:p>
            <a:r>
              <a:rPr lang="en-US" dirty="0"/>
              <a:t>Click to edit Master title style</a:t>
            </a:r>
          </a:p>
        </p:txBody>
      </p:sp>
      <p:sp>
        <p:nvSpPr>
          <p:cNvPr id="7" name="Slide Number Placeholder 2">
            <a:extLst>
              <a:ext uri="{FF2B5EF4-FFF2-40B4-BE49-F238E27FC236}">
                <a16:creationId xmlns:a16="http://schemas.microsoft.com/office/drawing/2014/main" id="{706A4E62-E395-4DF9-A20D-A35AE4ECCB6F}"/>
              </a:ext>
            </a:extLst>
          </p:cNvPr>
          <p:cNvSpPr>
            <a:spLocks noGrp="1"/>
          </p:cNvSpPr>
          <p:nvPr>
            <p:ph type="sldNum" sz="quarter" idx="10"/>
          </p:nvPr>
        </p:nvSpPr>
        <p:spPr/>
        <p:txBody>
          <a:bodyPr/>
          <a:lstStyle>
            <a:lvl1pPr>
              <a:defRPr/>
            </a:lvl1pPr>
          </a:lstStyle>
          <a:p>
            <a:pPr>
              <a:defRPr/>
            </a:pPr>
            <a:fld id="{FE3877D4-C886-40E1-A2EF-C0A63CD6F7A9}" type="slidenum">
              <a:rPr lang="en-US" altLang="en-US"/>
              <a:pPr>
                <a:defRPr/>
              </a:pPr>
              <a:t>‹#›</a:t>
            </a:fld>
            <a:endParaRPr lang="en-US" altLang="en-US" dirty="0"/>
          </a:p>
        </p:txBody>
      </p:sp>
    </p:spTree>
    <p:extLst>
      <p:ext uri="{BB962C8B-B14F-4D97-AF65-F5344CB8AC3E}">
        <p14:creationId xmlns:p14="http://schemas.microsoft.com/office/powerpoint/2010/main" val="3984053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Break Slide 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FE2AB3-DA33-4226-BE61-617BB237521F}"/>
              </a:ext>
            </a:extLst>
          </p:cNvPr>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p>
        </p:txBody>
      </p:sp>
      <p:cxnSp>
        <p:nvCxnSpPr>
          <p:cNvPr id="4" name="Straight Connector 3">
            <a:extLst>
              <a:ext uri="{FF2B5EF4-FFF2-40B4-BE49-F238E27FC236}">
                <a16:creationId xmlns:a16="http://schemas.microsoft.com/office/drawing/2014/main" id="{938BB670-D6CA-4EFE-9341-EB922A014B7E}"/>
              </a:ext>
            </a:extLst>
          </p:cNvPr>
          <p:cNvCxnSpPr/>
          <p:nvPr userDrawn="1"/>
        </p:nvCxnSpPr>
        <p:spPr>
          <a:xfrm>
            <a:off x="493185" y="4301067"/>
            <a:ext cx="11197167" cy="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sp>
        <p:nvSpPr>
          <p:cNvPr id="5" name="Rectangle 10">
            <a:extLst>
              <a:ext uri="{FF2B5EF4-FFF2-40B4-BE49-F238E27FC236}">
                <a16:creationId xmlns:a16="http://schemas.microsoft.com/office/drawing/2014/main" id="{AFEC45D7-200B-444B-A253-DDAE860EA8C0}"/>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6" name="Picture 1">
            <a:extLst>
              <a:ext uri="{FF2B5EF4-FFF2-40B4-BE49-F238E27FC236}">
                <a16:creationId xmlns:a16="http://schemas.microsoft.com/office/drawing/2014/main" id="{63D157C2-1F89-4461-BB5D-8A5B2393FD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1" y="2110317"/>
            <a:ext cx="1581151" cy="5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81F89E1C-173E-491B-87CC-C11EA76381FF}"/>
              </a:ext>
            </a:extLst>
          </p:cNvPr>
          <p:cNvCxnSpPr/>
          <p:nvPr userDrawn="1"/>
        </p:nvCxnSpPr>
        <p:spPr>
          <a:xfrm>
            <a:off x="491067" y="2271184"/>
            <a:ext cx="933026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7"/>
            <a:ext cx="11200595" cy="1139977"/>
          </a:xfrm>
          <a:prstGeom prst="rect">
            <a:avLst/>
          </a:prstGeom>
        </p:spPr>
        <p:txBody>
          <a:bodyPr lIns="91424" tIns="45712" rIns="91424" bIns="45712" anchor="b"/>
          <a:lstStyle>
            <a:lvl1pPr marL="0" marR="0" indent="0" algn="l" defTabSz="607469" rtl="0" eaLnBrk="0" fontAlgn="base" latinLnBrk="0" hangingPunct="0">
              <a:lnSpc>
                <a:spcPct val="100000"/>
              </a:lnSpc>
              <a:spcBef>
                <a:spcPct val="0"/>
              </a:spcBef>
              <a:spcAft>
                <a:spcPct val="0"/>
              </a:spcAft>
              <a:buClrTx/>
              <a:buSzTx/>
              <a:buFontTx/>
              <a:buNone/>
              <a:tabLst/>
              <a:defRPr sz="3467" b="1" i="0" cap="all" baseline="0">
                <a:solidFill>
                  <a:schemeClr val="bg1"/>
                </a:solidFill>
                <a:latin typeface="Arial"/>
                <a:cs typeface="Arial"/>
              </a:defRPr>
            </a:lvl1pPr>
          </a:lstStyle>
          <a:p>
            <a:r>
              <a:rPr lang="en-US" dirty="0"/>
              <a:t>Click to edit Master title style</a:t>
            </a:r>
          </a:p>
        </p:txBody>
      </p:sp>
      <p:sp>
        <p:nvSpPr>
          <p:cNvPr id="8" name="Slide Number Placeholder 2">
            <a:extLst>
              <a:ext uri="{FF2B5EF4-FFF2-40B4-BE49-F238E27FC236}">
                <a16:creationId xmlns:a16="http://schemas.microsoft.com/office/drawing/2014/main" id="{AA1EE9FD-A3A2-4D8D-BBE7-9D660E0C12AE}"/>
              </a:ext>
            </a:extLst>
          </p:cNvPr>
          <p:cNvSpPr>
            <a:spLocks noGrp="1"/>
          </p:cNvSpPr>
          <p:nvPr>
            <p:ph type="sldNum" sz="quarter" idx="10"/>
          </p:nvPr>
        </p:nvSpPr>
        <p:spPr/>
        <p:txBody>
          <a:bodyPr/>
          <a:lstStyle>
            <a:lvl1pPr>
              <a:defRPr>
                <a:solidFill>
                  <a:schemeClr val="bg1"/>
                </a:solidFill>
              </a:defRPr>
            </a:lvl1pPr>
          </a:lstStyle>
          <a:p>
            <a:pPr>
              <a:defRPr/>
            </a:pPr>
            <a:fld id="{B16DD3B4-5F80-4D1D-9A7A-275463C58F45}" type="slidenum">
              <a:rPr lang="en-US" altLang="en-US"/>
              <a:pPr>
                <a:defRPr/>
              </a:pPr>
              <a:t>‹#›</a:t>
            </a:fld>
            <a:endParaRPr lang="en-US" altLang="en-US" dirty="0"/>
          </a:p>
        </p:txBody>
      </p:sp>
    </p:spTree>
    <p:extLst>
      <p:ext uri="{BB962C8B-B14F-4D97-AF65-F5344CB8AC3E}">
        <p14:creationId xmlns:p14="http://schemas.microsoft.com/office/powerpoint/2010/main" val="40818060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Break Slide Optio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775A2A-55B9-4AEC-A404-7AAE16F72F38}"/>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p>
        </p:txBody>
      </p:sp>
      <p:cxnSp>
        <p:nvCxnSpPr>
          <p:cNvPr id="4" name="Straight Connector 3">
            <a:extLst>
              <a:ext uri="{FF2B5EF4-FFF2-40B4-BE49-F238E27FC236}">
                <a16:creationId xmlns:a16="http://schemas.microsoft.com/office/drawing/2014/main" id="{0B9FE50C-7584-43B1-BFDB-BE3FA50DDB08}"/>
              </a:ext>
            </a:extLst>
          </p:cNvPr>
          <p:cNvCxnSpPr/>
          <p:nvPr userDrawn="1"/>
        </p:nvCxnSpPr>
        <p:spPr>
          <a:xfrm>
            <a:off x="493185" y="4301067"/>
            <a:ext cx="11197167" cy="0"/>
          </a:xfrm>
          <a:prstGeom prst="line">
            <a:avLst/>
          </a:prstGeom>
          <a:ln>
            <a:solidFill>
              <a:srgbClr val="0094D7"/>
            </a:solidFill>
          </a:ln>
        </p:spPr>
        <p:style>
          <a:lnRef idx="1">
            <a:schemeClr val="dk1"/>
          </a:lnRef>
          <a:fillRef idx="0">
            <a:schemeClr val="dk1"/>
          </a:fillRef>
          <a:effectRef idx="0">
            <a:schemeClr val="dk1"/>
          </a:effectRef>
          <a:fontRef idx="minor">
            <a:schemeClr val="tx1"/>
          </a:fontRef>
        </p:style>
      </p:cxnSp>
      <p:sp>
        <p:nvSpPr>
          <p:cNvPr id="5" name="Rectangle 10">
            <a:extLst>
              <a:ext uri="{FF2B5EF4-FFF2-40B4-BE49-F238E27FC236}">
                <a16:creationId xmlns:a16="http://schemas.microsoft.com/office/drawing/2014/main" id="{58D1C41B-E3B9-4AFB-969E-0AAECC98EF58}"/>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6" name="Picture 1">
            <a:extLst>
              <a:ext uri="{FF2B5EF4-FFF2-40B4-BE49-F238E27FC236}">
                <a16:creationId xmlns:a16="http://schemas.microsoft.com/office/drawing/2014/main" id="{6D2A4F79-B92B-4E3A-82F7-1EAD4EBA23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1" y="2110317"/>
            <a:ext cx="1581151" cy="5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F5E31308-BEC3-4BE2-B9F8-71D2F6F37D88}"/>
              </a:ext>
            </a:extLst>
          </p:cNvPr>
          <p:cNvCxnSpPr/>
          <p:nvPr userDrawn="1"/>
        </p:nvCxnSpPr>
        <p:spPr>
          <a:xfrm>
            <a:off x="491067" y="2271184"/>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7"/>
            <a:ext cx="11200595" cy="1139977"/>
          </a:xfrm>
          <a:prstGeom prst="rect">
            <a:avLst/>
          </a:prstGeom>
        </p:spPr>
        <p:txBody>
          <a:bodyPr lIns="91424" tIns="45712" rIns="91424" bIns="45712" anchor="b"/>
          <a:lstStyle>
            <a:lvl1pPr marL="0" marR="0" indent="0" algn="l" defTabSz="607469" rtl="0" eaLnBrk="0" fontAlgn="base" latinLnBrk="0" hangingPunct="0">
              <a:lnSpc>
                <a:spcPct val="100000"/>
              </a:lnSpc>
              <a:spcBef>
                <a:spcPct val="0"/>
              </a:spcBef>
              <a:spcAft>
                <a:spcPct val="0"/>
              </a:spcAft>
              <a:buClrTx/>
              <a:buSzTx/>
              <a:buFontTx/>
              <a:buNone/>
              <a:tabLst/>
              <a:defRPr sz="3467" b="1" i="0" cap="all" baseline="0">
                <a:solidFill>
                  <a:schemeClr val="bg1"/>
                </a:solidFill>
                <a:latin typeface="Arial"/>
                <a:cs typeface="Arial"/>
              </a:defRPr>
            </a:lvl1pPr>
          </a:lstStyle>
          <a:p>
            <a:r>
              <a:rPr lang="en-US" dirty="0"/>
              <a:t>Click to edit Master title style</a:t>
            </a:r>
          </a:p>
        </p:txBody>
      </p:sp>
      <p:sp>
        <p:nvSpPr>
          <p:cNvPr id="8" name="Slide Number Placeholder 2">
            <a:extLst>
              <a:ext uri="{FF2B5EF4-FFF2-40B4-BE49-F238E27FC236}">
                <a16:creationId xmlns:a16="http://schemas.microsoft.com/office/drawing/2014/main" id="{83A1F134-33F8-43CF-939F-4054D0A1355A}"/>
              </a:ext>
            </a:extLst>
          </p:cNvPr>
          <p:cNvSpPr>
            <a:spLocks noGrp="1"/>
          </p:cNvSpPr>
          <p:nvPr>
            <p:ph type="sldNum" sz="quarter" idx="10"/>
          </p:nvPr>
        </p:nvSpPr>
        <p:spPr/>
        <p:txBody>
          <a:bodyPr/>
          <a:lstStyle>
            <a:lvl1pPr>
              <a:defRPr>
                <a:solidFill>
                  <a:schemeClr val="bg1"/>
                </a:solidFill>
              </a:defRPr>
            </a:lvl1pPr>
          </a:lstStyle>
          <a:p>
            <a:pPr>
              <a:defRPr/>
            </a:pPr>
            <a:fld id="{E856DF99-82DB-451E-87A0-F3813B4889F4}" type="slidenum">
              <a:rPr lang="en-US" altLang="en-US"/>
              <a:pPr>
                <a:defRPr/>
              </a:pPr>
              <a:t>‹#›</a:t>
            </a:fld>
            <a:endParaRPr lang="en-US" altLang="en-US" dirty="0"/>
          </a:p>
        </p:txBody>
      </p:sp>
    </p:spTree>
    <p:extLst>
      <p:ext uri="{BB962C8B-B14F-4D97-AF65-F5344CB8AC3E}">
        <p14:creationId xmlns:p14="http://schemas.microsoft.com/office/powerpoint/2010/main" val="1478302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EB371D-36D3-4FD3-9B00-360FCF2DED1D}"/>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p>
        </p:txBody>
      </p:sp>
      <p:sp>
        <p:nvSpPr>
          <p:cNvPr id="5" name="Rectangle 10">
            <a:extLst>
              <a:ext uri="{FF2B5EF4-FFF2-40B4-BE49-F238E27FC236}">
                <a16:creationId xmlns:a16="http://schemas.microsoft.com/office/drawing/2014/main" id="{EC020820-8FF3-4783-8FB1-51A01122D1FC}"/>
              </a:ext>
            </a:extLst>
          </p:cNvPr>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a:extLst>
              <a:ext uri="{FF2B5EF4-FFF2-40B4-BE49-F238E27FC236}">
                <a16:creationId xmlns:a16="http://schemas.microsoft.com/office/drawing/2014/main" id="{EA783711-64FF-445F-87A4-D1ECBD7869A4}"/>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cxnSp>
        <p:nvCxnSpPr>
          <p:cNvPr id="7" name="Straight Connector 6">
            <a:extLst>
              <a:ext uri="{FF2B5EF4-FFF2-40B4-BE49-F238E27FC236}">
                <a16:creationId xmlns:a16="http://schemas.microsoft.com/office/drawing/2014/main" id="{4FF5DDB8-2B54-4325-B0EC-4E6E7B22141E}"/>
              </a:ext>
            </a:extLst>
          </p:cNvPr>
          <p:cNvCxnSpPr/>
          <p:nvPr userDrawn="1"/>
        </p:nvCxnSpPr>
        <p:spPr>
          <a:xfrm>
            <a:off x="491067" y="5340351"/>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a:extLst>
              <a:ext uri="{FF2B5EF4-FFF2-40B4-BE49-F238E27FC236}">
                <a16:creationId xmlns:a16="http://schemas.microsoft.com/office/drawing/2014/main" id="{BF9DE0BD-3A92-41E1-A289-353EE8FB29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1066801"/>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9D44783-71BD-4DDE-8543-9B044DFBA612}"/>
              </a:ext>
            </a:extLst>
          </p:cNvPr>
          <p:cNvCxnSpPr/>
          <p:nvPr userDrawn="1"/>
        </p:nvCxnSpPr>
        <p:spPr>
          <a:xfrm>
            <a:off x="491067" y="1286933"/>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7"/>
            <a:ext cx="11252200"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dirty="0"/>
              <a:t>Click to edit Master title style</a:t>
            </a:r>
          </a:p>
        </p:txBody>
      </p:sp>
      <p:sp>
        <p:nvSpPr>
          <p:cNvPr id="12" name="Text Placeholder 2"/>
          <p:cNvSpPr>
            <a:spLocks noGrp="1"/>
          </p:cNvSpPr>
          <p:nvPr>
            <p:ph type="body" sz="quarter" idx="14"/>
          </p:nvPr>
        </p:nvSpPr>
        <p:spPr>
          <a:xfrm>
            <a:off x="440268" y="3217827"/>
            <a:ext cx="11252200" cy="1848448"/>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dirty="0"/>
              <a:t>Click to edit Master text styles</a:t>
            </a:r>
          </a:p>
        </p:txBody>
      </p:sp>
    </p:spTree>
    <p:extLst>
      <p:ext uri="{BB962C8B-B14F-4D97-AF65-F5344CB8AC3E}">
        <p14:creationId xmlns:p14="http://schemas.microsoft.com/office/powerpoint/2010/main" val="189248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ED7E0-0C8B-319C-45C2-AC17F74C09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A81BBA-2C75-3962-7DF9-0C2DAE3FB1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83856F-9240-5B77-9C26-34CFE34AD7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1491C1-452A-3D25-AEFF-16B244BCB56B}"/>
              </a:ext>
            </a:extLst>
          </p:cNvPr>
          <p:cNvSpPr>
            <a:spLocks noGrp="1"/>
          </p:cNvSpPr>
          <p:nvPr>
            <p:ph type="dt" sz="half" idx="10"/>
          </p:nvPr>
        </p:nvSpPr>
        <p:spPr/>
        <p:txBody>
          <a:bodyPr/>
          <a:lstStyle/>
          <a:p>
            <a:fld id="{8AD253F4-5CA3-4FFD-B43C-47BBE84483D1}" type="datetimeFigureOut">
              <a:rPr lang="en-US" smtClean="0"/>
              <a:t>8/24/2023</a:t>
            </a:fld>
            <a:endParaRPr lang="en-US"/>
          </a:p>
        </p:txBody>
      </p:sp>
      <p:sp>
        <p:nvSpPr>
          <p:cNvPr id="6" name="Footer Placeholder 5">
            <a:extLst>
              <a:ext uri="{FF2B5EF4-FFF2-40B4-BE49-F238E27FC236}">
                <a16:creationId xmlns:a16="http://schemas.microsoft.com/office/drawing/2014/main" id="{CB38091E-CFDF-7911-F5D7-9B356E6BA9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D2534F-4CE2-58B4-53EF-C479BFCD4ED4}"/>
              </a:ext>
            </a:extLst>
          </p:cNvPr>
          <p:cNvSpPr>
            <a:spLocks noGrp="1"/>
          </p:cNvSpPr>
          <p:nvPr>
            <p:ph type="sldNum" sz="quarter" idx="12"/>
          </p:nvPr>
        </p:nvSpPr>
        <p:spPr/>
        <p:txBody>
          <a:bodyPr/>
          <a:lstStyle/>
          <a:p>
            <a:fld id="{AD4D42F1-159C-4A64-AF69-B9F5C540A8FF}" type="slidenum">
              <a:rPr lang="en-US" smtClean="0"/>
              <a:t>‹#›</a:t>
            </a:fld>
            <a:endParaRPr lang="en-US"/>
          </a:p>
        </p:txBody>
      </p:sp>
    </p:spTree>
    <p:extLst>
      <p:ext uri="{BB962C8B-B14F-4D97-AF65-F5344CB8AC3E}">
        <p14:creationId xmlns:p14="http://schemas.microsoft.com/office/powerpoint/2010/main" val="1376994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Optio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22F591-DD2B-4A96-A8BF-A8344DC16D74}"/>
              </a:ext>
            </a:extLst>
          </p:cNvPr>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p>
        </p:txBody>
      </p:sp>
      <p:sp>
        <p:nvSpPr>
          <p:cNvPr id="5" name="Rectangle 10">
            <a:extLst>
              <a:ext uri="{FF2B5EF4-FFF2-40B4-BE49-F238E27FC236}">
                <a16:creationId xmlns:a16="http://schemas.microsoft.com/office/drawing/2014/main" id="{7E234359-88B7-4CC8-B400-68BC240CD0A9}"/>
              </a:ext>
            </a:extLst>
          </p:cNvPr>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a:extLst>
              <a:ext uri="{FF2B5EF4-FFF2-40B4-BE49-F238E27FC236}">
                <a16:creationId xmlns:a16="http://schemas.microsoft.com/office/drawing/2014/main" id="{6114BE87-ACC9-4525-B968-6E06CE9F09E1}"/>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cxnSp>
        <p:nvCxnSpPr>
          <p:cNvPr id="7" name="Straight Connector 6">
            <a:extLst>
              <a:ext uri="{FF2B5EF4-FFF2-40B4-BE49-F238E27FC236}">
                <a16:creationId xmlns:a16="http://schemas.microsoft.com/office/drawing/2014/main" id="{7CFB6951-80D6-4705-AD86-31FF288A9898}"/>
              </a:ext>
            </a:extLst>
          </p:cNvPr>
          <p:cNvCxnSpPr/>
          <p:nvPr userDrawn="1"/>
        </p:nvCxnSpPr>
        <p:spPr>
          <a:xfrm>
            <a:off x="491067" y="5340351"/>
            <a:ext cx="111992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8" name="Picture 1">
            <a:extLst>
              <a:ext uri="{FF2B5EF4-FFF2-40B4-BE49-F238E27FC236}">
                <a16:creationId xmlns:a16="http://schemas.microsoft.com/office/drawing/2014/main" id="{C44DA7E7-EE5B-4908-AAC9-1C3E1F3B41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6181C090-A106-474D-B67F-7783FFAB13D3}"/>
              </a:ext>
            </a:extLst>
          </p:cNvPr>
          <p:cNvCxnSpPr/>
          <p:nvPr userDrawn="1"/>
        </p:nvCxnSpPr>
        <p:spPr>
          <a:xfrm>
            <a:off x="491067" y="819151"/>
            <a:ext cx="861271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7"/>
            <a:ext cx="11252200"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dirty="0"/>
              <a:t>Click to edit Master title style</a:t>
            </a:r>
          </a:p>
        </p:txBody>
      </p:sp>
      <p:sp>
        <p:nvSpPr>
          <p:cNvPr id="12" name="Text Placeholder 2"/>
          <p:cNvSpPr>
            <a:spLocks noGrp="1"/>
          </p:cNvSpPr>
          <p:nvPr>
            <p:ph type="body" sz="quarter" idx="14"/>
          </p:nvPr>
        </p:nvSpPr>
        <p:spPr>
          <a:xfrm>
            <a:off x="440268" y="3217827"/>
            <a:ext cx="11252200" cy="1848448"/>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dirty="0"/>
              <a:t>Click to edit Master text styles</a:t>
            </a:r>
          </a:p>
        </p:txBody>
      </p:sp>
    </p:spTree>
    <p:extLst>
      <p:ext uri="{BB962C8B-B14F-4D97-AF65-F5344CB8AC3E}">
        <p14:creationId xmlns:p14="http://schemas.microsoft.com/office/powerpoint/2010/main" val="2224354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Slide 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0E2F88-F91C-4881-A65A-56EC88560A1A}"/>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p>
        </p:txBody>
      </p:sp>
      <p:sp>
        <p:nvSpPr>
          <p:cNvPr id="5" name="Rectangle 10">
            <a:extLst>
              <a:ext uri="{FF2B5EF4-FFF2-40B4-BE49-F238E27FC236}">
                <a16:creationId xmlns:a16="http://schemas.microsoft.com/office/drawing/2014/main" id="{B58FBA64-047B-472B-AC49-5BF3F32FFF41}"/>
              </a:ext>
            </a:extLst>
          </p:cNvPr>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7F7F7F"/>
                </a:solidFill>
                <a:cs typeface="Arial" panose="020B0604020202020204" pitchFamily="34" charset="0"/>
              </a:rPr>
              <a:t>Blue Cross</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and Blue Shield</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of Minnesota and Blue Plus</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are nonprofit independent licensees of the Blue Cross and Blue Shield Association.</a:t>
            </a:r>
            <a:endParaRPr lang="en-US" altLang="en-US" sz="800" dirty="0">
              <a:solidFill>
                <a:srgbClr val="7F7F7F"/>
              </a:solidFill>
              <a:cs typeface="Arial" panose="020B0604020202020204" pitchFamily="34" charset="0"/>
              <a:sym typeface="Arial" panose="020B0604020202020204" pitchFamily="34" charset="0"/>
            </a:endParaRPr>
          </a:p>
        </p:txBody>
      </p:sp>
      <p:sp>
        <p:nvSpPr>
          <p:cNvPr id="6" name="Rectangle 10">
            <a:extLst>
              <a:ext uri="{FF2B5EF4-FFF2-40B4-BE49-F238E27FC236}">
                <a16:creationId xmlns:a16="http://schemas.microsoft.com/office/drawing/2014/main" id="{F1AD6148-3C4A-40FD-809C-441E68A72DDB}"/>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7F7F7F"/>
                </a:solidFill>
                <a:cs typeface="Arial" panose="020B0604020202020204" pitchFamily="34" charset="0"/>
              </a:rPr>
              <a:t>Confidential and proprietary. </a:t>
            </a:r>
            <a:endParaRPr lang="en-US" altLang="en-US" sz="800" dirty="0">
              <a:solidFill>
                <a:srgbClr val="7F7F7F"/>
              </a:solidFill>
              <a:cs typeface="Arial" panose="020B0604020202020204" pitchFamily="34" charset="0"/>
              <a:sym typeface="Arial" panose="020B0604020202020204" pitchFamily="34" charset="0"/>
            </a:endParaRPr>
          </a:p>
        </p:txBody>
      </p:sp>
      <p:cxnSp>
        <p:nvCxnSpPr>
          <p:cNvPr id="7" name="Straight Connector 6">
            <a:extLst>
              <a:ext uri="{FF2B5EF4-FFF2-40B4-BE49-F238E27FC236}">
                <a16:creationId xmlns:a16="http://schemas.microsoft.com/office/drawing/2014/main" id="{E509DCA3-30A2-4BD3-886B-D9D0377A205B}"/>
              </a:ext>
            </a:extLst>
          </p:cNvPr>
          <p:cNvCxnSpPr/>
          <p:nvPr userDrawn="1"/>
        </p:nvCxnSpPr>
        <p:spPr>
          <a:xfrm>
            <a:off x="491067" y="5340351"/>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a:extLst>
              <a:ext uri="{FF2B5EF4-FFF2-40B4-BE49-F238E27FC236}">
                <a16:creationId xmlns:a16="http://schemas.microsoft.com/office/drawing/2014/main" id="{80DFCCEA-08A6-4C59-9192-D85BDDF240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607485"/>
            <a:ext cx="2230967" cy="74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392B1D2E-D2DF-4674-BA8E-F93EAB3F8AC3}"/>
              </a:ext>
            </a:extLst>
          </p:cNvPr>
          <p:cNvCxnSpPr/>
          <p:nvPr userDrawn="1"/>
        </p:nvCxnSpPr>
        <p:spPr>
          <a:xfrm>
            <a:off x="491067" y="819151"/>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7"/>
            <a:ext cx="11252200" cy="1139977"/>
          </a:xfrm>
          <a:prstGeom prst="rect">
            <a:avLst/>
          </a:prstGeom>
        </p:spPr>
        <p:txBody>
          <a:bodyPr lIns="0" tIns="45712" rIns="91424" bIns="45712" anchor="b"/>
          <a:lstStyle>
            <a:lvl1pPr>
              <a:lnSpc>
                <a:spcPct val="100000"/>
              </a:lnSpc>
              <a:defRPr sz="3733" b="1" i="0" cap="all" baseline="0">
                <a:solidFill>
                  <a:schemeClr val="tx2"/>
                </a:solidFill>
                <a:latin typeface="Arial"/>
                <a:cs typeface="Arial"/>
              </a:defRPr>
            </a:lvl1pPr>
          </a:lstStyle>
          <a:p>
            <a:r>
              <a:rPr lang="en-US" dirty="0"/>
              <a:t>Click to edit Master title style</a:t>
            </a:r>
          </a:p>
        </p:txBody>
      </p:sp>
      <p:sp>
        <p:nvSpPr>
          <p:cNvPr id="12" name="Text Placeholder 2"/>
          <p:cNvSpPr>
            <a:spLocks noGrp="1"/>
          </p:cNvSpPr>
          <p:nvPr>
            <p:ph type="body" sz="quarter" idx="14"/>
          </p:nvPr>
        </p:nvSpPr>
        <p:spPr>
          <a:xfrm>
            <a:off x="440268" y="3217827"/>
            <a:ext cx="11252200" cy="1848448"/>
          </a:xfrm>
          <a:prstGeom prst="rect">
            <a:avLst/>
          </a:prstGeom>
        </p:spPr>
        <p:txBody>
          <a:bodyPr vert="horz" lIns="0" tIns="0" rIns="0" bIns="0" anchor="t"/>
          <a:lstStyle>
            <a:lvl1pPr marL="0" indent="0">
              <a:lnSpc>
                <a:spcPct val="120000"/>
              </a:lnSpc>
              <a:buClrTx/>
              <a:buNone/>
              <a:defRPr sz="2400" b="0">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dirty="0"/>
              <a:t>Click to edit Master text styles</a:t>
            </a:r>
          </a:p>
        </p:txBody>
      </p:sp>
    </p:spTree>
    <p:extLst>
      <p:ext uri="{BB962C8B-B14F-4D97-AF65-F5344CB8AC3E}">
        <p14:creationId xmlns:p14="http://schemas.microsoft.com/office/powerpoint/2010/main" val="2802375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ppendix Slide">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3947AB63-8299-436C-8398-1D1EEBE80046}"/>
              </a:ext>
            </a:extLst>
          </p:cNvPr>
          <p:cNvSpPr txBox="1">
            <a:spLocks noChangeArrowheads="1"/>
          </p:cNvSpPr>
          <p:nvPr userDrawn="1"/>
        </p:nvSpPr>
        <p:spPr bwMode="auto">
          <a:xfrm>
            <a:off x="11417300" y="6752167"/>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dirty="0"/>
          </a:p>
        </p:txBody>
      </p:sp>
      <p:sp>
        <p:nvSpPr>
          <p:cNvPr id="5" name="TextBox 9">
            <a:extLst>
              <a:ext uri="{FF2B5EF4-FFF2-40B4-BE49-F238E27FC236}">
                <a16:creationId xmlns:a16="http://schemas.microsoft.com/office/drawing/2014/main" id="{C68BB505-F0CD-4104-AA4D-9642D6B6EB53}"/>
              </a:ext>
            </a:extLst>
          </p:cNvPr>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dirty="0"/>
          </a:p>
        </p:txBody>
      </p:sp>
      <p:sp>
        <p:nvSpPr>
          <p:cNvPr id="17" name="Text Placeholder 2"/>
          <p:cNvSpPr>
            <a:spLocks noGrp="1"/>
          </p:cNvSpPr>
          <p:nvPr>
            <p:ph type="body" sz="quarter" idx="11"/>
          </p:nvPr>
        </p:nvSpPr>
        <p:spPr>
          <a:xfrm>
            <a:off x="495244" y="1857203"/>
            <a:ext cx="11194219" cy="4111796"/>
          </a:xfrm>
          <a:prstGeom prst="rect">
            <a:avLst/>
          </a:prstGeom>
        </p:spPr>
        <p:txBody>
          <a:bodyPr vert="horz" lIns="0" tIns="0" rIns="0" bIns="0"/>
          <a:lstStyle>
            <a:lvl1pPr>
              <a:lnSpc>
                <a:spcPct val="120000"/>
              </a:lnSpc>
              <a:buClrTx/>
              <a:defRPr sz="1867">
                <a:solidFill>
                  <a:srgbClr val="003359"/>
                </a:solidFill>
              </a:defRPr>
            </a:lvl1pPr>
            <a:lvl2pPr>
              <a:lnSpc>
                <a:spcPct val="120000"/>
              </a:lnSpc>
              <a:buClrTx/>
              <a:defRPr sz="1600">
                <a:solidFill>
                  <a:srgbClr val="003359"/>
                </a:solidFill>
              </a:defRPr>
            </a:lvl2pPr>
            <a:lvl3pPr>
              <a:lnSpc>
                <a:spcPct val="120000"/>
              </a:lnSpc>
              <a:buClrTx/>
              <a:defRPr sz="1333">
                <a:solidFill>
                  <a:srgbClr val="003359"/>
                </a:solidFill>
              </a:defRPr>
            </a:lvl3pPr>
            <a:lvl4pPr>
              <a:lnSpc>
                <a:spcPct val="120000"/>
              </a:lnSpc>
              <a:buClrTx/>
              <a:defRPr sz="1333">
                <a:solidFill>
                  <a:srgbClr val="003359"/>
                </a:solidFill>
              </a:defRPr>
            </a:lvl4pPr>
            <a:lvl5pPr>
              <a:lnSpc>
                <a:spcPct val="120000"/>
              </a:lnSpc>
              <a:buClrTx/>
              <a:defRPr sz="1067">
                <a:solidFill>
                  <a:srgbClr val="003359"/>
                </a:solidFill>
              </a:defRPr>
            </a:lvl5pPr>
          </a:lstStyle>
          <a:p>
            <a:pPr lvl="0"/>
            <a:r>
              <a:rPr lang="en-US" dirty="0"/>
              <a:t>Click to edit Master text styles</a:t>
            </a:r>
          </a:p>
          <a:p>
            <a:pPr lvl="1"/>
            <a:r>
              <a:rPr lang="en-US" dirty="0"/>
              <a:t>Second level</a:t>
            </a:r>
          </a:p>
          <a:p>
            <a:pPr lvl="2"/>
            <a:r>
              <a:rPr lang="en-US" dirty="0"/>
              <a:t>Third level</a:t>
            </a:r>
          </a:p>
        </p:txBody>
      </p:sp>
      <p:sp>
        <p:nvSpPr>
          <p:cNvPr id="10" name="Title 1"/>
          <p:cNvSpPr>
            <a:spLocks noGrp="1"/>
          </p:cNvSpPr>
          <p:nvPr>
            <p:ph type="title"/>
          </p:nvPr>
        </p:nvSpPr>
        <p:spPr>
          <a:xfrm>
            <a:off x="491613" y="153940"/>
            <a:ext cx="9318796" cy="1016000"/>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dirty="0"/>
              <a:t>Click to edit Master title style</a:t>
            </a:r>
          </a:p>
        </p:txBody>
      </p:sp>
      <p:sp>
        <p:nvSpPr>
          <p:cNvPr id="6" name="Slide Number Placeholder 2">
            <a:extLst>
              <a:ext uri="{FF2B5EF4-FFF2-40B4-BE49-F238E27FC236}">
                <a16:creationId xmlns:a16="http://schemas.microsoft.com/office/drawing/2014/main" id="{19F65E6F-8AB8-4547-AA00-1335F60DCBCE}"/>
              </a:ext>
            </a:extLst>
          </p:cNvPr>
          <p:cNvSpPr>
            <a:spLocks noGrp="1"/>
          </p:cNvSpPr>
          <p:nvPr>
            <p:ph type="sldNum" sz="quarter" idx="12"/>
          </p:nvPr>
        </p:nvSpPr>
        <p:spPr/>
        <p:txBody>
          <a:bodyPr/>
          <a:lstStyle>
            <a:lvl1pPr>
              <a:defRPr/>
            </a:lvl1pPr>
          </a:lstStyle>
          <a:p>
            <a:pPr>
              <a:defRPr/>
            </a:pPr>
            <a:fld id="{F0299C61-3E4E-4E67-AC85-F7363157C471}" type="slidenum">
              <a:rPr lang="en-US" altLang="en-US"/>
              <a:pPr>
                <a:defRPr/>
              </a:pPr>
              <a:t>‹#›</a:t>
            </a:fld>
            <a:endParaRPr lang="en-US" altLang="en-US" dirty="0"/>
          </a:p>
        </p:txBody>
      </p:sp>
    </p:spTree>
    <p:extLst>
      <p:ext uri="{BB962C8B-B14F-4D97-AF65-F5344CB8AC3E}">
        <p14:creationId xmlns:p14="http://schemas.microsoft.com/office/powerpoint/2010/main" val="784944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491613" y="153940"/>
            <a:ext cx="9318796" cy="1016000"/>
          </a:xfrm>
          <a:prstGeom prst="rect">
            <a:avLst/>
          </a:prstGeom>
        </p:spPr>
        <p:txBody>
          <a:bodyPr lIns="0" tIns="0" rIns="0" bIns="0" anchor="b"/>
          <a:lstStyle>
            <a:lvl1pPr>
              <a:lnSpc>
                <a:spcPct val="90000"/>
              </a:lnSpc>
              <a:defRPr sz="3467" b="1" i="0" baseline="0">
                <a:solidFill>
                  <a:srgbClr val="005172"/>
                </a:solidFill>
                <a:latin typeface="Arial"/>
                <a:cs typeface="Arial"/>
              </a:defRPr>
            </a:lvl1pPr>
          </a:lstStyle>
          <a:p>
            <a:r>
              <a:rPr lang="en-US" dirty="0"/>
              <a:t>Click to edit Master title style</a:t>
            </a:r>
          </a:p>
        </p:txBody>
      </p:sp>
      <p:sp>
        <p:nvSpPr>
          <p:cNvPr id="5" name="Text Placeholder 2"/>
          <p:cNvSpPr>
            <a:spLocks noGrp="1"/>
          </p:cNvSpPr>
          <p:nvPr>
            <p:ph type="body" sz="quarter" idx="20"/>
          </p:nvPr>
        </p:nvSpPr>
        <p:spPr>
          <a:xfrm>
            <a:off x="4674208" y="2257133"/>
            <a:ext cx="7016144" cy="945953"/>
          </a:xfrm>
          <a:prstGeom prst="rect">
            <a:avLst/>
          </a:prstGeom>
        </p:spPr>
        <p:txBody>
          <a:bodyPr vert="horz" lIns="0" tIns="0" rIns="0" bIns="0" anchor="ctr"/>
          <a:lstStyle>
            <a:lvl1pPr marL="0" indent="0">
              <a:lnSpc>
                <a:spcPct val="120000"/>
              </a:lnSpc>
              <a:buClrTx/>
              <a:buNone/>
              <a:defRPr sz="7333" b="1">
                <a:solidFill>
                  <a:schemeClr val="tx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dirty="0"/>
              <a:t>Click to edit</a:t>
            </a:r>
          </a:p>
        </p:txBody>
      </p:sp>
      <p:sp>
        <p:nvSpPr>
          <p:cNvPr id="6" name="Text Placeholder 2"/>
          <p:cNvSpPr>
            <a:spLocks noGrp="1"/>
          </p:cNvSpPr>
          <p:nvPr>
            <p:ph type="body" sz="quarter" idx="21"/>
          </p:nvPr>
        </p:nvSpPr>
        <p:spPr>
          <a:xfrm>
            <a:off x="4674208" y="3246373"/>
            <a:ext cx="7016143" cy="2366257"/>
          </a:xfrm>
          <a:prstGeom prst="rect">
            <a:avLst/>
          </a:prstGeom>
        </p:spPr>
        <p:txBody>
          <a:bodyPr vert="horz" lIns="0" tIns="0" rIns="0" bIns="0"/>
          <a:lstStyle>
            <a:lvl1pPr marL="0" indent="0">
              <a:lnSpc>
                <a:spcPct val="100000"/>
              </a:lnSpc>
              <a:buClrTx/>
              <a:buFontTx/>
              <a:buNone/>
              <a:defRPr sz="2667" b="1">
                <a:solidFill>
                  <a:srgbClr val="005172"/>
                </a:solidFill>
              </a:defRPr>
            </a:lvl1pPr>
            <a:lvl2pPr marL="385224" indent="0">
              <a:lnSpc>
                <a:spcPct val="120000"/>
              </a:lnSpc>
              <a:buClrTx/>
              <a:buFontTx/>
              <a:buNone/>
              <a:defRPr sz="2133">
                <a:solidFill>
                  <a:srgbClr val="003359"/>
                </a:solidFill>
              </a:defRPr>
            </a:lvl2pPr>
            <a:lvl3pPr marL="833946" indent="0">
              <a:lnSpc>
                <a:spcPct val="120000"/>
              </a:lnSpc>
              <a:buClrTx/>
              <a:buFontTx/>
              <a:buNone/>
              <a:defRPr sz="1867">
                <a:solidFill>
                  <a:srgbClr val="003359"/>
                </a:solidFill>
              </a:defRPr>
            </a:lvl3pPr>
            <a:lvl4pPr marL="1219170" indent="0">
              <a:lnSpc>
                <a:spcPct val="120000"/>
              </a:lnSpc>
              <a:buClrTx/>
              <a:buFontTx/>
              <a:buNone/>
              <a:defRPr sz="1600">
                <a:solidFill>
                  <a:srgbClr val="003359"/>
                </a:solidFill>
              </a:defRPr>
            </a:lvl4pPr>
            <a:lvl5pPr marL="1604393" indent="0">
              <a:lnSpc>
                <a:spcPct val="120000"/>
              </a:lnSpc>
              <a:buClrTx/>
              <a:buFontTx/>
              <a:buNone/>
              <a:defRPr sz="1333">
                <a:solidFill>
                  <a:srgbClr val="003359"/>
                </a:solidFill>
              </a:defRPr>
            </a:lvl5pPr>
          </a:lstStyle>
          <a:p>
            <a:pPr lvl="0"/>
            <a:r>
              <a:rPr lang="en-US" dirty="0"/>
              <a:t>Click to edit Master text style</a:t>
            </a:r>
          </a:p>
        </p:txBody>
      </p:sp>
      <p:sp>
        <p:nvSpPr>
          <p:cNvPr id="7" name="Slide Number Placeholder 2">
            <a:extLst>
              <a:ext uri="{FF2B5EF4-FFF2-40B4-BE49-F238E27FC236}">
                <a16:creationId xmlns:a16="http://schemas.microsoft.com/office/drawing/2014/main" id="{6815CB85-09A4-4CAB-9794-59E18BC39D19}"/>
              </a:ext>
            </a:extLst>
          </p:cNvPr>
          <p:cNvSpPr>
            <a:spLocks noGrp="1"/>
          </p:cNvSpPr>
          <p:nvPr>
            <p:ph type="sldNum" sz="quarter" idx="22"/>
          </p:nvPr>
        </p:nvSpPr>
        <p:spPr/>
        <p:txBody>
          <a:bodyPr/>
          <a:lstStyle>
            <a:lvl1pPr>
              <a:defRPr/>
            </a:lvl1pPr>
          </a:lstStyle>
          <a:p>
            <a:pPr>
              <a:defRPr/>
            </a:pPr>
            <a:fld id="{4EBD8271-C620-4768-A5BE-AE052CF0E7D0}" type="slidenum">
              <a:rPr lang="en-US" altLang="en-US"/>
              <a:pPr>
                <a:defRPr/>
              </a:pPr>
              <a:t>‹#›</a:t>
            </a:fld>
            <a:endParaRPr lang="en-US" altLang="en-US" dirty="0"/>
          </a:p>
        </p:txBody>
      </p:sp>
    </p:spTree>
    <p:extLst>
      <p:ext uri="{BB962C8B-B14F-4D97-AF65-F5344CB8AC3E}">
        <p14:creationId xmlns:p14="http://schemas.microsoft.com/office/powerpoint/2010/main" val="3111032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ontent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02F3E-F34D-4630-B24F-F29F131F8D89}"/>
              </a:ext>
            </a:extLst>
          </p:cNvPr>
          <p:cNvSpPr/>
          <p:nvPr userDrawn="1"/>
        </p:nvSpPr>
        <p:spPr>
          <a:xfrm>
            <a:off x="0" y="287339"/>
            <a:ext cx="12192000" cy="1179512"/>
          </a:xfrm>
          <a:prstGeom prst="rect">
            <a:avLst/>
          </a:prstGeom>
          <a:solidFill>
            <a:srgbClr val="003359"/>
          </a:solidFill>
          <a:ln>
            <a:noFill/>
          </a:ln>
          <a:effectLst/>
        </p:spPr>
        <p:style>
          <a:lnRef idx="1">
            <a:schemeClr val="accent1"/>
          </a:lnRef>
          <a:fillRef idx="3">
            <a:schemeClr val="accent1"/>
          </a:fillRef>
          <a:effectRef idx="2">
            <a:schemeClr val="accent1"/>
          </a:effectRef>
          <a:fontRef idx="minor">
            <a:schemeClr val="lt1"/>
          </a:fontRef>
        </p:style>
        <p:txBody>
          <a:bodyPr lIns="91432" tIns="45716" rIns="91432" bIns="45716" anchor="ctr"/>
          <a:lstStyle/>
          <a:p>
            <a:pPr algn="ctr" defTabSz="457107" eaLnBrk="1" fontAlgn="auto" hangingPunct="1">
              <a:spcBef>
                <a:spcPts val="0"/>
              </a:spcBef>
              <a:spcAft>
                <a:spcPts val="0"/>
              </a:spcAft>
              <a:defRPr/>
            </a:pPr>
            <a:endParaRPr lang="en-US" sz="2400"/>
          </a:p>
        </p:txBody>
      </p:sp>
      <p:pic>
        <p:nvPicPr>
          <p:cNvPr id="5" name="Picture 3" descr="BlueX_trans white.png">
            <a:extLst>
              <a:ext uri="{FF2B5EF4-FFF2-40B4-BE49-F238E27FC236}">
                <a16:creationId xmlns:a16="http://schemas.microsoft.com/office/drawing/2014/main" id="{7367C6AB-0957-4050-B192-A79455E141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03319" y="568325"/>
            <a:ext cx="21209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457658" y="533440"/>
            <a:ext cx="8933477" cy="922337"/>
          </a:xfrm>
          <a:prstGeom prst="rect">
            <a:avLst/>
          </a:prstGeom>
        </p:spPr>
        <p:txBody>
          <a:bodyPr lIns="0" tIns="0" rIns="0" bIns="0"/>
          <a:lstStyle>
            <a:lvl1pPr>
              <a:lnSpc>
                <a:spcPct val="90000"/>
              </a:lnSpc>
              <a:defRPr b="1" i="0" baseline="0">
                <a:solidFill>
                  <a:schemeClr val="bg1"/>
                </a:solidFill>
                <a:latin typeface="Arial"/>
                <a:cs typeface="Arial"/>
              </a:defRPr>
            </a:lvl1pPr>
          </a:lstStyle>
          <a:p>
            <a:r>
              <a:rPr lang="en-US" dirty="0"/>
              <a:t>Click to edit Master title style</a:t>
            </a:r>
          </a:p>
        </p:txBody>
      </p:sp>
      <p:sp>
        <p:nvSpPr>
          <p:cNvPr id="14" name="Text Placeholder 2"/>
          <p:cNvSpPr>
            <a:spLocks noGrp="1"/>
          </p:cNvSpPr>
          <p:nvPr>
            <p:ph type="body" sz="quarter" idx="11"/>
          </p:nvPr>
        </p:nvSpPr>
        <p:spPr>
          <a:xfrm>
            <a:off x="458631" y="1666991"/>
            <a:ext cx="8840973" cy="2573724"/>
          </a:xfrm>
          <a:prstGeom prst="rect">
            <a:avLst/>
          </a:prstGeom>
        </p:spPr>
        <p:txBody>
          <a:bodyPr vert="horz" lIns="0" tIns="0" rIns="0" bIns="0"/>
          <a:lstStyle>
            <a:lvl1pPr>
              <a:buClrTx/>
              <a:defRPr>
                <a:solidFill>
                  <a:schemeClr val="tx1">
                    <a:lumMod val="50000"/>
                  </a:schemeClr>
                </a:solidFill>
              </a:defRPr>
            </a:lvl1pPr>
            <a:lvl2pPr>
              <a:buClrTx/>
              <a:defRPr>
                <a:solidFill>
                  <a:schemeClr val="tx1">
                    <a:lumMod val="50000"/>
                  </a:schemeClr>
                </a:solidFill>
              </a:defRPr>
            </a:lvl2pPr>
            <a:lvl3pPr>
              <a:buClrTx/>
              <a:defRPr>
                <a:solidFill>
                  <a:schemeClr val="tx1">
                    <a:lumMod val="50000"/>
                  </a:schemeClr>
                </a:solidFill>
              </a:defRPr>
            </a:lvl3pPr>
            <a:lvl4pPr>
              <a:buClrTx/>
              <a:defRPr>
                <a:solidFill>
                  <a:schemeClr val="tx1">
                    <a:lumMod val="50000"/>
                  </a:schemeClr>
                </a:solidFill>
              </a:defRPr>
            </a:lvl4pPr>
            <a:lvl5pPr>
              <a:buClrTx/>
              <a:defRPr>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a:extLst>
              <a:ext uri="{FF2B5EF4-FFF2-40B4-BE49-F238E27FC236}">
                <a16:creationId xmlns:a16="http://schemas.microsoft.com/office/drawing/2014/main" id="{AF61A45A-AE48-4296-90A8-64759192456F}"/>
              </a:ext>
            </a:extLst>
          </p:cNvPr>
          <p:cNvSpPr>
            <a:spLocks noGrp="1"/>
          </p:cNvSpPr>
          <p:nvPr>
            <p:ph type="sldNum" sz="quarter" idx="12"/>
          </p:nvPr>
        </p:nvSpPr>
        <p:spPr/>
        <p:txBody>
          <a:bodyPr/>
          <a:lstStyle>
            <a:lvl1pPr>
              <a:defRPr/>
            </a:lvl1pPr>
          </a:lstStyle>
          <a:p>
            <a:pPr>
              <a:defRPr/>
            </a:pPr>
            <a:fld id="{10BB4466-A43D-42AD-9F3B-600051C83BCF}" type="slidenum">
              <a:rPr lang="en-US" altLang="en-US"/>
              <a:pPr>
                <a:defRPr/>
              </a:pPr>
              <a:t>‹#›</a:t>
            </a:fld>
            <a:endParaRPr lang="en-US" altLang="en-US"/>
          </a:p>
        </p:txBody>
      </p:sp>
    </p:spTree>
    <p:extLst>
      <p:ext uri="{BB962C8B-B14F-4D97-AF65-F5344CB8AC3E}">
        <p14:creationId xmlns:p14="http://schemas.microsoft.com/office/powerpoint/2010/main" val="10840267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1634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32F88A-D36D-4EA6-A119-E71648F9DA45}"/>
              </a:ext>
            </a:extLst>
          </p:cNvPr>
          <p:cNvSpPr/>
          <p:nvPr/>
        </p:nvSpPr>
        <p:spPr bwMode="white">
          <a:xfrm>
            <a:off x="0" y="5970589"/>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2400"/>
          </a:p>
        </p:txBody>
      </p:sp>
      <p:sp>
        <p:nvSpPr>
          <p:cNvPr id="5" name="Rectangle 4">
            <a:extLst>
              <a:ext uri="{FF2B5EF4-FFF2-40B4-BE49-F238E27FC236}">
                <a16:creationId xmlns:a16="http://schemas.microsoft.com/office/drawing/2014/main" id="{6EF8D852-2B27-4FD4-A5E8-DFEAC07A17DA}"/>
              </a:ext>
            </a:extLst>
          </p:cNvPr>
          <p:cNvSpPr/>
          <p:nvPr/>
        </p:nvSpPr>
        <p:spPr>
          <a:xfrm>
            <a:off x="-12700" y="6053139"/>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2400"/>
          </a:p>
        </p:txBody>
      </p:sp>
      <p:sp>
        <p:nvSpPr>
          <p:cNvPr id="6" name="Rectangle 5">
            <a:extLst>
              <a:ext uri="{FF2B5EF4-FFF2-40B4-BE49-F238E27FC236}">
                <a16:creationId xmlns:a16="http://schemas.microsoft.com/office/drawing/2014/main" id="{EEB076F2-87E2-425D-8C33-C04F4F2E4827}"/>
              </a:ext>
            </a:extLst>
          </p:cNvPr>
          <p:cNvSpPr/>
          <p:nvPr/>
        </p:nvSpPr>
        <p:spPr>
          <a:xfrm>
            <a:off x="3145369" y="6043614"/>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2400"/>
          </a:p>
        </p:txBody>
      </p:sp>
      <p:sp>
        <p:nvSpPr>
          <p:cNvPr id="8" name="Title 7"/>
          <p:cNvSpPr>
            <a:spLocks noGrp="1"/>
          </p:cNvSpPr>
          <p:nvPr>
            <p:ph type="ctrTitle"/>
          </p:nvPr>
        </p:nvSpPr>
        <p:spPr>
          <a:xfrm>
            <a:off x="3149600" y="4038600"/>
            <a:ext cx="8636000" cy="1828800"/>
          </a:xfrm>
          <a:prstGeom prst="rect">
            <a:avLst/>
          </a:prstGeo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3149600" y="6050037"/>
            <a:ext cx="8940800" cy="685800"/>
          </a:xfrm>
          <a:prstGeom prst="rect">
            <a:avLst/>
          </a:prstGeom>
        </p:spPr>
        <p:txBody>
          <a:bodyPr anchor="ctr">
            <a:normAutofit/>
          </a:bodyPr>
          <a:lstStyle>
            <a:lvl1pPr marL="0" indent="0" algn="l">
              <a:buNone/>
              <a:defRPr sz="2600">
                <a:solidFill>
                  <a:srgbClr val="FFFFFF"/>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lang="en-US"/>
              <a:t>Click to edit Master subtitle style</a:t>
            </a:r>
          </a:p>
        </p:txBody>
      </p:sp>
      <p:sp>
        <p:nvSpPr>
          <p:cNvPr id="7" name="Date Placeholder 27">
            <a:extLst>
              <a:ext uri="{FF2B5EF4-FFF2-40B4-BE49-F238E27FC236}">
                <a16:creationId xmlns:a16="http://schemas.microsoft.com/office/drawing/2014/main" id="{551C8803-E3C8-4652-9827-70E8643E7F9D}"/>
              </a:ext>
            </a:extLst>
          </p:cNvPr>
          <p:cNvSpPr>
            <a:spLocks noGrp="1"/>
          </p:cNvSpPr>
          <p:nvPr>
            <p:ph type="dt" sz="half" idx="10"/>
          </p:nvPr>
        </p:nvSpPr>
        <p:spPr>
          <a:xfrm>
            <a:off x="101600" y="6069013"/>
            <a:ext cx="2743200" cy="685800"/>
          </a:xfrm>
          <a:prstGeom prst="rect">
            <a:avLst/>
          </a:prstGeom>
        </p:spPr>
        <p:txBody>
          <a:bodyPr>
            <a:noAutofit/>
          </a:bodyPr>
          <a:lstStyle>
            <a:lvl1pPr algn="ctr">
              <a:defRPr sz="2000">
                <a:solidFill>
                  <a:srgbClr val="FFFFFF"/>
                </a:solidFill>
                <a:ea typeface="ＭＳ Ｐゴシック" panose="020B0600070205080204" pitchFamily="34" charset="-128"/>
              </a:defRPr>
            </a:lvl1pPr>
          </a:lstStyle>
          <a:p>
            <a:pPr>
              <a:defRPr/>
            </a:pPr>
            <a:fld id="{5620C12E-9F90-460D-B477-E0D50B3659E1}" type="datetimeFigureOut">
              <a:rPr lang="en-US"/>
              <a:pPr>
                <a:defRPr/>
              </a:pPr>
              <a:t>8/24/2023</a:t>
            </a:fld>
            <a:endParaRPr lang="en-US"/>
          </a:p>
        </p:txBody>
      </p:sp>
      <p:sp>
        <p:nvSpPr>
          <p:cNvPr id="10" name="Footer Placeholder 16">
            <a:extLst>
              <a:ext uri="{FF2B5EF4-FFF2-40B4-BE49-F238E27FC236}">
                <a16:creationId xmlns:a16="http://schemas.microsoft.com/office/drawing/2014/main" id="{70045AF2-535F-40DA-9E31-BE6CD705F0E9}"/>
              </a:ext>
            </a:extLst>
          </p:cNvPr>
          <p:cNvSpPr>
            <a:spLocks noGrp="1"/>
          </p:cNvSpPr>
          <p:nvPr>
            <p:ph type="ftr" sz="quarter" idx="11"/>
          </p:nvPr>
        </p:nvSpPr>
        <p:spPr>
          <a:xfrm>
            <a:off x="2781300" y="236539"/>
            <a:ext cx="7823200" cy="365125"/>
          </a:xfrm>
          <a:prstGeom prst="rect">
            <a:avLst/>
          </a:prstGeom>
        </p:spPr>
        <p:txBody>
          <a:bodyPr/>
          <a:lstStyle>
            <a:lvl1pPr algn="r">
              <a:defRPr>
                <a:solidFill>
                  <a:schemeClr val="tx2"/>
                </a:solidFill>
                <a:ea typeface="ＭＳ Ｐゴシック" panose="020B0600070205080204" pitchFamily="34" charset="-128"/>
              </a:defRPr>
            </a:lvl1pPr>
          </a:lstStyle>
          <a:p>
            <a:pPr>
              <a:defRPr/>
            </a:pPr>
            <a:endParaRPr lang="en-US"/>
          </a:p>
        </p:txBody>
      </p:sp>
      <p:sp>
        <p:nvSpPr>
          <p:cNvPr id="11" name="Slide Number Placeholder 28">
            <a:extLst>
              <a:ext uri="{FF2B5EF4-FFF2-40B4-BE49-F238E27FC236}">
                <a16:creationId xmlns:a16="http://schemas.microsoft.com/office/drawing/2014/main" id="{F8DF408D-2BC4-46CF-B6C3-9E91B448D896}"/>
              </a:ext>
            </a:extLst>
          </p:cNvPr>
          <p:cNvSpPr>
            <a:spLocks noGrp="1"/>
          </p:cNvSpPr>
          <p:nvPr>
            <p:ph type="sldNum" sz="quarter" idx="12"/>
          </p:nvPr>
        </p:nvSpPr>
        <p:spPr>
          <a:xfrm>
            <a:off x="10668000" y="228600"/>
            <a:ext cx="1117600" cy="381000"/>
          </a:xfrm>
        </p:spPr>
        <p:txBody>
          <a:bodyPr/>
          <a:lstStyle>
            <a:lvl1pPr>
              <a:defRPr>
                <a:solidFill>
                  <a:schemeClr val="tx2"/>
                </a:solidFill>
              </a:defRPr>
            </a:lvl1pPr>
          </a:lstStyle>
          <a:p>
            <a:pPr>
              <a:defRPr/>
            </a:pPr>
            <a:fld id="{F4822393-CF08-4D5E-8A12-485C6BFC9085}" type="slidenum">
              <a:rPr lang="en-US"/>
              <a:pPr>
                <a:defRPr/>
              </a:pPr>
              <a:t>‹#›</a:t>
            </a:fld>
            <a:endParaRPr lang="en-US"/>
          </a:p>
        </p:txBody>
      </p:sp>
    </p:spTree>
    <p:extLst>
      <p:ext uri="{BB962C8B-B14F-4D97-AF65-F5344CB8AC3E}">
        <p14:creationId xmlns:p14="http://schemas.microsoft.com/office/powerpoint/2010/main" val="313057172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3236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7995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4643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03A26-A785-84C3-E9F8-1DFD5DAA2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B88E15-A8C0-6AD8-F7A4-0ECDA3E926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EBD30B-7904-957C-5653-F2DABDFC4A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52E994-700B-4706-2296-3EBF6B2805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618492-64C7-3D75-AA2A-8F56FF9431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86E49-BC8B-81B6-FF38-8DA1B527F3B1}"/>
              </a:ext>
            </a:extLst>
          </p:cNvPr>
          <p:cNvSpPr>
            <a:spLocks noGrp="1"/>
          </p:cNvSpPr>
          <p:nvPr>
            <p:ph type="dt" sz="half" idx="10"/>
          </p:nvPr>
        </p:nvSpPr>
        <p:spPr/>
        <p:txBody>
          <a:bodyPr/>
          <a:lstStyle/>
          <a:p>
            <a:fld id="{8AD253F4-5CA3-4FFD-B43C-47BBE84483D1}" type="datetimeFigureOut">
              <a:rPr lang="en-US" smtClean="0"/>
              <a:t>8/24/2023</a:t>
            </a:fld>
            <a:endParaRPr lang="en-US"/>
          </a:p>
        </p:txBody>
      </p:sp>
      <p:sp>
        <p:nvSpPr>
          <p:cNvPr id="8" name="Footer Placeholder 7">
            <a:extLst>
              <a:ext uri="{FF2B5EF4-FFF2-40B4-BE49-F238E27FC236}">
                <a16:creationId xmlns:a16="http://schemas.microsoft.com/office/drawing/2014/main" id="{59032621-4B47-1852-B9A3-DEA68AD914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3479A8-6B89-B388-0E1D-A3921F6ABE92}"/>
              </a:ext>
            </a:extLst>
          </p:cNvPr>
          <p:cNvSpPr>
            <a:spLocks noGrp="1"/>
          </p:cNvSpPr>
          <p:nvPr>
            <p:ph type="sldNum" sz="quarter" idx="12"/>
          </p:nvPr>
        </p:nvSpPr>
        <p:spPr/>
        <p:txBody>
          <a:bodyPr/>
          <a:lstStyle/>
          <a:p>
            <a:fld id="{AD4D42F1-159C-4A64-AF69-B9F5C540A8FF}" type="slidenum">
              <a:rPr lang="en-US" smtClean="0"/>
              <a:t>‹#›</a:t>
            </a:fld>
            <a:endParaRPr lang="en-US"/>
          </a:p>
        </p:txBody>
      </p:sp>
    </p:spTree>
    <p:extLst>
      <p:ext uri="{BB962C8B-B14F-4D97-AF65-F5344CB8AC3E}">
        <p14:creationId xmlns:p14="http://schemas.microsoft.com/office/powerpoint/2010/main" val="1199541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0971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73921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91586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67220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91801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5574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9812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4920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1D087-5CDC-F3D2-7388-83586FEB9F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F1FDC4-4E0A-72DF-1FE5-1D1EEFE00A52}"/>
              </a:ext>
            </a:extLst>
          </p:cNvPr>
          <p:cNvSpPr>
            <a:spLocks noGrp="1"/>
          </p:cNvSpPr>
          <p:nvPr>
            <p:ph type="dt" sz="half" idx="10"/>
          </p:nvPr>
        </p:nvSpPr>
        <p:spPr/>
        <p:txBody>
          <a:bodyPr/>
          <a:lstStyle/>
          <a:p>
            <a:fld id="{8AD253F4-5CA3-4FFD-B43C-47BBE84483D1}" type="datetimeFigureOut">
              <a:rPr lang="en-US" smtClean="0"/>
              <a:t>8/24/2023</a:t>
            </a:fld>
            <a:endParaRPr lang="en-US"/>
          </a:p>
        </p:txBody>
      </p:sp>
      <p:sp>
        <p:nvSpPr>
          <p:cNvPr id="4" name="Footer Placeholder 3">
            <a:extLst>
              <a:ext uri="{FF2B5EF4-FFF2-40B4-BE49-F238E27FC236}">
                <a16:creationId xmlns:a16="http://schemas.microsoft.com/office/drawing/2014/main" id="{A81DF7F6-EA40-F2C5-6441-99DC6C1D68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C28952-22FE-B483-D1C6-9B598669DE2E}"/>
              </a:ext>
            </a:extLst>
          </p:cNvPr>
          <p:cNvSpPr>
            <a:spLocks noGrp="1"/>
          </p:cNvSpPr>
          <p:nvPr>
            <p:ph type="sldNum" sz="quarter" idx="12"/>
          </p:nvPr>
        </p:nvSpPr>
        <p:spPr/>
        <p:txBody>
          <a:bodyPr/>
          <a:lstStyle/>
          <a:p>
            <a:fld id="{AD4D42F1-159C-4A64-AF69-B9F5C540A8FF}" type="slidenum">
              <a:rPr lang="en-US" smtClean="0"/>
              <a:t>‹#›</a:t>
            </a:fld>
            <a:endParaRPr lang="en-US"/>
          </a:p>
        </p:txBody>
      </p:sp>
    </p:spTree>
    <p:extLst>
      <p:ext uri="{BB962C8B-B14F-4D97-AF65-F5344CB8AC3E}">
        <p14:creationId xmlns:p14="http://schemas.microsoft.com/office/powerpoint/2010/main" val="807306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DA276B-79A7-E4BA-3DB8-B7F185DFAB58}"/>
              </a:ext>
            </a:extLst>
          </p:cNvPr>
          <p:cNvSpPr>
            <a:spLocks noGrp="1"/>
          </p:cNvSpPr>
          <p:nvPr>
            <p:ph type="dt" sz="half" idx="10"/>
          </p:nvPr>
        </p:nvSpPr>
        <p:spPr/>
        <p:txBody>
          <a:bodyPr/>
          <a:lstStyle/>
          <a:p>
            <a:fld id="{8AD253F4-5CA3-4FFD-B43C-47BBE84483D1}" type="datetimeFigureOut">
              <a:rPr lang="en-US" smtClean="0"/>
              <a:t>8/24/2023</a:t>
            </a:fld>
            <a:endParaRPr lang="en-US"/>
          </a:p>
        </p:txBody>
      </p:sp>
      <p:sp>
        <p:nvSpPr>
          <p:cNvPr id="3" name="Footer Placeholder 2">
            <a:extLst>
              <a:ext uri="{FF2B5EF4-FFF2-40B4-BE49-F238E27FC236}">
                <a16:creationId xmlns:a16="http://schemas.microsoft.com/office/drawing/2014/main" id="{CEEF6E08-AEBB-FC04-59AE-363F43B9CA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7081EA-729D-6359-13BF-A2F55268D4A4}"/>
              </a:ext>
            </a:extLst>
          </p:cNvPr>
          <p:cNvSpPr>
            <a:spLocks noGrp="1"/>
          </p:cNvSpPr>
          <p:nvPr>
            <p:ph type="sldNum" sz="quarter" idx="12"/>
          </p:nvPr>
        </p:nvSpPr>
        <p:spPr/>
        <p:txBody>
          <a:bodyPr/>
          <a:lstStyle/>
          <a:p>
            <a:fld id="{AD4D42F1-159C-4A64-AF69-B9F5C540A8FF}" type="slidenum">
              <a:rPr lang="en-US" smtClean="0"/>
              <a:t>‹#›</a:t>
            </a:fld>
            <a:endParaRPr lang="en-US"/>
          </a:p>
        </p:txBody>
      </p:sp>
    </p:spTree>
    <p:extLst>
      <p:ext uri="{BB962C8B-B14F-4D97-AF65-F5344CB8AC3E}">
        <p14:creationId xmlns:p14="http://schemas.microsoft.com/office/powerpoint/2010/main" val="1626737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E582-53BD-1086-7436-E247DFBEC7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D8B757-14B0-3618-1EDB-D7F17AE0B7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8F6401-E722-186A-6729-D5BD77A1EF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AE44C2-76DF-5C41-B94D-4F3BD0D58F1D}"/>
              </a:ext>
            </a:extLst>
          </p:cNvPr>
          <p:cNvSpPr>
            <a:spLocks noGrp="1"/>
          </p:cNvSpPr>
          <p:nvPr>
            <p:ph type="dt" sz="half" idx="10"/>
          </p:nvPr>
        </p:nvSpPr>
        <p:spPr/>
        <p:txBody>
          <a:bodyPr/>
          <a:lstStyle/>
          <a:p>
            <a:fld id="{8AD253F4-5CA3-4FFD-B43C-47BBE84483D1}" type="datetimeFigureOut">
              <a:rPr lang="en-US" smtClean="0"/>
              <a:t>8/24/2023</a:t>
            </a:fld>
            <a:endParaRPr lang="en-US"/>
          </a:p>
        </p:txBody>
      </p:sp>
      <p:sp>
        <p:nvSpPr>
          <p:cNvPr id="6" name="Footer Placeholder 5">
            <a:extLst>
              <a:ext uri="{FF2B5EF4-FFF2-40B4-BE49-F238E27FC236}">
                <a16:creationId xmlns:a16="http://schemas.microsoft.com/office/drawing/2014/main" id="{1D1C452C-B7F5-5C35-5E86-A25B653B60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4BEF-1334-CDBE-F1D5-D624070266FF}"/>
              </a:ext>
            </a:extLst>
          </p:cNvPr>
          <p:cNvSpPr>
            <a:spLocks noGrp="1"/>
          </p:cNvSpPr>
          <p:nvPr>
            <p:ph type="sldNum" sz="quarter" idx="12"/>
          </p:nvPr>
        </p:nvSpPr>
        <p:spPr/>
        <p:txBody>
          <a:bodyPr/>
          <a:lstStyle/>
          <a:p>
            <a:fld id="{AD4D42F1-159C-4A64-AF69-B9F5C540A8FF}" type="slidenum">
              <a:rPr lang="en-US" smtClean="0"/>
              <a:t>‹#›</a:t>
            </a:fld>
            <a:endParaRPr lang="en-US"/>
          </a:p>
        </p:txBody>
      </p:sp>
    </p:spTree>
    <p:extLst>
      <p:ext uri="{BB962C8B-B14F-4D97-AF65-F5344CB8AC3E}">
        <p14:creationId xmlns:p14="http://schemas.microsoft.com/office/powerpoint/2010/main" val="4286924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39F5-D832-4E17-77AB-4B2EEBDE6C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7CC941-DC6B-F70E-776A-5BE846C0E7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B939CE-E8F4-05C6-1B3F-22DE313ED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0240C2-DE1F-6B78-AF4C-D3B282244FA2}"/>
              </a:ext>
            </a:extLst>
          </p:cNvPr>
          <p:cNvSpPr>
            <a:spLocks noGrp="1"/>
          </p:cNvSpPr>
          <p:nvPr>
            <p:ph type="dt" sz="half" idx="10"/>
          </p:nvPr>
        </p:nvSpPr>
        <p:spPr/>
        <p:txBody>
          <a:bodyPr/>
          <a:lstStyle/>
          <a:p>
            <a:fld id="{8AD253F4-5CA3-4FFD-B43C-47BBE84483D1}" type="datetimeFigureOut">
              <a:rPr lang="en-US" smtClean="0"/>
              <a:t>8/24/2023</a:t>
            </a:fld>
            <a:endParaRPr lang="en-US"/>
          </a:p>
        </p:txBody>
      </p:sp>
      <p:sp>
        <p:nvSpPr>
          <p:cNvPr id="6" name="Footer Placeholder 5">
            <a:extLst>
              <a:ext uri="{FF2B5EF4-FFF2-40B4-BE49-F238E27FC236}">
                <a16:creationId xmlns:a16="http://schemas.microsoft.com/office/drawing/2014/main" id="{327E2FD6-482B-1A67-0598-9D6C40D9FB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9F9757-E971-2526-5A61-E35022AA7473}"/>
              </a:ext>
            </a:extLst>
          </p:cNvPr>
          <p:cNvSpPr>
            <a:spLocks noGrp="1"/>
          </p:cNvSpPr>
          <p:nvPr>
            <p:ph type="sldNum" sz="quarter" idx="12"/>
          </p:nvPr>
        </p:nvSpPr>
        <p:spPr/>
        <p:txBody>
          <a:bodyPr/>
          <a:lstStyle/>
          <a:p>
            <a:fld id="{AD4D42F1-159C-4A64-AF69-B9F5C540A8FF}" type="slidenum">
              <a:rPr lang="en-US" smtClean="0"/>
              <a:t>‹#›</a:t>
            </a:fld>
            <a:endParaRPr lang="en-US"/>
          </a:p>
        </p:txBody>
      </p:sp>
    </p:spTree>
    <p:extLst>
      <p:ext uri="{BB962C8B-B14F-4D97-AF65-F5344CB8AC3E}">
        <p14:creationId xmlns:p14="http://schemas.microsoft.com/office/powerpoint/2010/main" val="1910323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image" Target="../media/image1.emf"/><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161BEB-B462-65E6-65A4-C6B6F2F43C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0F752F-0D23-468D-FF20-CF04A036F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29FDC-DE9A-7E20-82B2-66978A8191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253F4-5CA3-4FFD-B43C-47BBE84483D1}" type="datetimeFigureOut">
              <a:rPr lang="en-US" smtClean="0"/>
              <a:t>8/24/2023</a:t>
            </a:fld>
            <a:endParaRPr lang="en-US"/>
          </a:p>
        </p:txBody>
      </p:sp>
      <p:sp>
        <p:nvSpPr>
          <p:cNvPr id="5" name="Footer Placeholder 4">
            <a:extLst>
              <a:ext uri="{FF2B5EF4-FFF2-40B4-BE49-F238E27FC236}">
                <a16:creationId xmlns:a16="http://schemas.microsoft.com/office/drawing/2014/main" id="{B679A22D-DA92-FA83-9DE0-5E58263A7D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274ECD-FCDB-20D1-4E31-A64A8367B0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D42F1-159C-4A64-AF69-B9F5C540A8FF}" type="slidenum">
              <a:rPr lang="en-US" smtClean="0"/>
              <a:t>‹#›</a:t>
            </a:fld>
            <a:endParaRPr lang="en-US"/>
          </a:p>
        </p:txBody>
      </p:sp>
    </p:spTree>
    <p:extLst>
      <p:ext uri="{BB962C8B-B14F-4D97-AF65-F5344CB8AC3E}">
        <p14:creationId xmlns:p14="http://schemas.microsoft.com/office/powerpoint/2010/main" val="3832999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latin typeface="Roboto"/>
                <a:ea typeface="Roboto"/>
                <a:cs typeface="Roboto"/>
                <a:sym typeface="Roboto"/>
              </a:defRPr>
            </a:lvl1pPr>
            <a:lvl2pPr lvl="1" algn="r" rtl="0">
              <a:buNone/>
              <a:defRPr sz="1333">
                <a:solidFill>
                  <a:schemeClr val="dk2"/>
                </a:solidFill>
                <a:latin typeface="Roboto"/>
                <a:ea typeface="Roboto"/>
                <a:cs typeface="Roboto"/>
                <a:sym typeface="Roboto"/>
              </a:defRPr>
            </a:lvl2pPr>
            <a:lvl3pPr lvl="2" algn="r" rtl="0">
              <a:buNone/>
              <a:defRPr sz="1333">
                <a:solidFill>
                  <a:schemeClr val="dk2"/>
                </a:solidFill>
                <a:latin typeface="Roboto"/>
                <a:ea typeface="Roboto"/>
                <a:cs typeface="Roboto"/>
                <a:sym typeface="Roboto"/>
              </a:defRPr>
            </a:lvl3pPr>
            <a:lvl4pPr lvl="3" algn="r" rtl="0">
              <a:buNone/>
              <a:defRPr sz="1333">
                <a:solidFill>
                  <a:schemeClr val="dk2"/>
                </a:solidFill>
                <a:latin typeface="Roboto"/>
                <a:ea typeface="Roboto"/>
                <a:cs typeface="Roboto"/>
                <a:sym typeface="Roboto"/>
              </a:defRPr>
            </a:lvl4pPr>
            <a:lvl5pPr lvl="4" algn="r" rtl="0">
              <a:buNone/>
              <a:defRPr sz="1333">
                <a:solidFill>
                  <a:schemeClr val="dk2"/>
                </a:solidFill>
                <a:latin typeface="Roboto"/>
                <a:ea typeface="Roboto"/>
                <a:cs typeface="Roboto"/>
                <a:sym typeface="Roboto"/>
              </a:defRPr>
            </a:lvl5pPr>
            <a:lvl6pPr lvl="5" algn="r" rtl="0">
              <a:buNone/>
              <a:defRPr sz="1333">
                <a:solidFill>
                  <a:schemeClr val="dk2"/>
                </a:solidFill>
                <a:latin typeface="Roboto"/>
                <a:ea typeface="Roboto"/>
                <a:cs typeface="Roboto"/>
                <a:sym typeface="Roboto"/>
              </a:defRPr>
            </a:lvl6pPr>
            <a:lvl7pPr lvl="6" algn="r" rtl="0">
              <a:buNone/>
              <a:defRPr sz="1333">
                <a:solidFill>
                  <a:schemeClr val="dk2"/>
                </a:solidFill>
                <a:latin typeface="Roboto"/>
                <a:ea typeface="Roboto"/>
                <a:cs typeface="Roboto"/>
                <a:sym typeface="Roboto"/>
              </a:defRPr>
            </a:lvl7pPr>
            <a:lvl8pPr lvl="7" algn="r" rtl="0">
              <a:buNone/>
              <a:defRPr sz="1333">
                <a:solidFill>
                  <a:schemeClr val="dk2"/>
                </a:solidFill>
                <a:latin typeface="Roboto"/>
                <a:ea typeface="Roboto"/>
                <a:cs typeface="Roboto"/>
                <a:sym typeface="Roboto"/>
              </a:defRPr>
            </a:lvl8pPr>
            <a:lvl9pPr lvl="8" algn="r" rtl="0">
              <a:buNone/>
              <a:defRPr sz="1333">
                <a:solidFill>
                  <a:schemeClr val="dk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360987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8" name="TextBox 1">
            <a:extLst>
              <a:ext uri="{FF2B5EF4-FFF2-40B4-BE49-F238E27FC236}">
                <a16:creationId xmlns:a16="http://schemas.microsoft.com/office/drawing/2014/main" id="{8C5BF05B-5379-4EDE-A873-3B8CBD7302D4}"/>
              </a:ext>
            </a:extLst>
          </p:cNvPr>
          <p:cNvSpPr txBox="1">
            <a:spLocks noChangeArrowheads="1"/>
          </p:cNvSpPr>
          <p:nvPr userDrawn="1"/>
        </p:nvSpPr>
        <p:spPr bwMode="auto">
          <a:xfrm>
            <a:off x="11550651" y="6411384"/>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dirty="0"/>
          </a:p>
        </p:txBody>
      </p:sp>
      <p:sp>
        <p:nvSpPr>
          <p:cNvPr id="3" name="Slide Number Placeholder 2">
            <a:extLst>
              <a:ext uri="{FF2B5EF4-FFF2-40B4-BE49-F238E27FC236}">
                <a16:creationId xmlns:a16="http://schemas.microsoft.com/office/drawing/2014/main" id="{E9E14A3B-2512-4BCF-A7F7-08CFFDBE1FE0}"/>
              </a:ext>
            </a:extLst>
          </p:cNvPr>
          <p:cNvSpPr>
            <a:spLocks noGrp="1"/>
          </p:cNvSpPr>
          <p:nvPr>
            <p:ph type="sldNum" sz="quarter" idx="4"/>
          </p:nvPr>
        </p:nvSpPr>
        <p:spPr>
          <a:xfrm>
            <a:off x="8845551" y="6466417"/>
            <a:ext cx="2844800" cy="186267"/>
          </a:xfrm>
          <a:prstGeom prst="rect">
            <a:avLst/>
          </a:prstGeom>
        </p:spPr>
        <p:txBody>
          <a:bodyPr vert="horz" wrap="square" lIns="91424" tIns="45712" rIns="91424" bIns="45712" numCol="1" anchor="b" anchorCtr="0" compatLnSpc="1">
            <a:prstTxWarp prst="textNoShape">
              <a:avLst/>
            </a:prstTxWarp>
          </a:bodyPr>
          <a:lstStyle>
            <a:lvl1pPr algn="r" eaLnBrk="1" hangingPunct="1">
              <a:defRPr sz="933">
                <a:solidFill>
                  <a:srgbClr val="7F7F7F"/>
                </a:solidFill>
                <a:latin typeface="Arial" panose="020B0604020202020204" pitchFamily="34" charset="0"/>
                <a:ea typeface="MS PGothic" panose="020B0600070205080204" pitchFamily="34" charset="-128"/>
                <a:cs typeface="Arial" panose="020B0604020202020204" pitchFamily="34" charset="0"/>
              </a:defRPr>
            </a:lvl1pPr>
          </a:lstStyle>
          <a:p>
            <a:pPr>
              <a:defRPr/>
            </a:pPr>
            <a:fld id="{2DBBA08F-E08B-4EB7-852A-C6798DC18884}" type="slidenum">
              <a:rPr lang="en-US" altLang="en-US"/>
              <a:pPr>
                <a:defRPr/>
              </a:pPr>
              <a:t>‹#›</a:t>
            </a:fld>
            <a:endParaRPr lang="en-US" altLang="en-US" dirty="0"/>
          </a:p>
        </p:txBody>
      </p:sp>
      <p:sp>
        <p:nvSpPr>
          <p:cNvPr id="2" name="Rectangle 10">
            <a:extLst>
              <a:ext uri="{FF2B5EF4-FFF2-40B4-BE49-F238E27FC236}">
                <a16:creationId xmlns:a16="http://schemas.microsoft.com/office/drawing/2014/main" id="{A2A0228F-0B42-4C1B-8D99-A2078D78923C}"/>
              </a:ext>
            </a:extLst>
          </p:cNvPr>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7F7F7F"/>
                </a:solidFill>
                <a:cs typeface="Arial" panose="020B0604020202020204" pitchFamily="34" charset="0"/>
              </a:rPr>
              <a:t>Confidential and proprietary. </a:t>
            </a:r>
            <a:endParaRPr lang="en-US" altLang="en-US" sz="1067" dirty="0">
              <a:solidFill>
                <a:srgbClr val="7F7F7F"/>
              </a:solidFill>
              <a:cs typeface="Arial" panose="020B0604020202020204" pitchFamily="34" charset="0"/>
              <a:sym typeface="Arial" panose="020B0604020202020204" pitchFamily="34" charset="0"/>
            </a:endParaRPr>
          </a:p>
        </p:txBody>
      </p:sp>
      <p:cxnSp>
        <p:nvCxnSpPr>
          <p:cNvPr id="11" name="Straight Connector 10">
            <a:extLst>
              <a:ext uri="{FF2B5EF4-FFF2-40B4-BE49-F238E27FC236}">
                <a16:creationId xmlns:a16="http://schemas.microsoft.com/office/drawing/2014/main" id="{E8F18825-9512-4E1B-87EB-E94061CDBC25}"/>
              </a:ext>
            </a:extLst>
          </p:cNvPr>
          <p:cNvCxnSpPr/>
          <p:nvPr userDrawn="1"/>
        </p:nvCxnSpPr>
        <p:spPr>
          <a:xfrm>
            <a:off x="491067" y="6339417"/>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30" name="Picture 1">
            <a:extLst>
              <a:ext uri="{FF2B5EF4-FFF2-40B4-BE49-F238E27FC236}">
                <a16:creationId xmlns:a16="http://schemas.microsoft.com/office/drawing/2014/main" id="{08086C67-0CD8-420F-AE25-86117D111D76}"/>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10109201" y="1083734"/>
            <a:ext cx="1581151" cy="53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33915481-4C08-4175-8745-1D294968F9D3}"/>
              </a:ext>
            </a:extLst>
          </p:cNvPr>
          <p:cNvCxnSpPr/>
          <p:nvPr userDrawn="1"/>
        </p:nvCxnSpPr>
        <p:spPr>
          <a:xfrm>
            <a:off x="491067" y="1244600"/>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231037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p:hf hdr="0" ftr="0" dt="0"/>
  <p:txStyles>
    <p:titleStyle>
      <a:lvl1pPr algn="l" defTabSz="607469" rtl="0" eaLnBrk="0" fontAlgn="base" hangingPunct="0">
        <a:spcBef>
          <a:spcPct val="0"/>
        </a:spcBef>
        <a:spcAft>
          <a:spcPct val="0"/>
        </a:spcAft>
        <a:defRPr sz="4000" b="1" kern="1200" cap="all" spc="93">
          <a:solidFill>
            <a:srgbClr val="F9F9FF"/>
          </a:solidFill>
          <a:latin typeface="Arial Narrow"/>
          <a:ea typeface="MS PGothic" panose="020B0600070205080204" pitchFamily="34" charset="-128"/>
          <a:cs typeface="Arial Narrow"/>
        </a:defRPr>
      </a:lvl1pPr>
      <a:lvl2pPr algn="l" defTabSz="607469" rtl="0" eaLnBrk="0" fontAlgn="base" hangingPunct="0">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2pPr>
      <a:lvl3pPr algn="l" defTabSz="607469" rtl="0" eaLnBrk="0" fontAlgn="base" hangingPunct="0">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3pPr>
      <a:lvl4pPr algn="l" defTabSz="607469" rtl="0" eaLnBrk="0" fontAlgn="base" hangingPunct="0">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4pPr>
      <a:lvl5pPr algn="l" defTabSz="607469" rtl="0" eaLnBrk="0" fontAlgn="base" hangingPunct="0">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5pPr>
      <a:lvl6pPr marL="609475" algn="l" defTabSz="609475" rtl="0" fontAlgn="base">
        <a:spcBef>
          <a:spcPct val="0"/>
        </a:spcBef>
        <a:spcAft>
          <a:spcPct val="0"/>
        </a:spcAft>
        <a:defRPr sz="4800" b="1">
          <a:solidFill>
            <a:schemeClr val="tx1"/>
          </a:solidFill>
          <a:latin typeface="Arial Narrow" pitchFamily="34" charset="0"/>
        </a:defRPr>
      </a:lvl6pPr>
      <a:lvl7pPr marL="1218952" algn="l" defTabSz="609475" rtl="0" fontAlgn="base">
        <a:spcBef>
          <a:spcPct val="0"/>
        </a:spcBef>
        <a:spcAft>
          <a:spcPct val="0"/>
        </a:spcAft>
        <a:defRPr sz="4800" b="1">
          <a:solidFill>
            <a:schemeClr val="tx1"/>
          </a:solidFill>
          <a:latin typeface="Arial Narrow" pitchFamily="34" charset="0"/>
        </a:defRPr>
      </a:lvl7pPr>
      <a:lvl8pPr marL="1828426" algn="l" defTabSz="609475" rtl="0" fontAlgn="base">
        <a:spcBef>
          <a:spcPct val="0"/>
        </a:spcBef>
        <a:spcAft>
          <a:spcPct val="0"/>
        </a:spcAft>
        <a:defRPr sz="4800" b="1">
          <a:solidFill>
            <a:schemeClr val="tx1"/>
          </a:solidFill>
          <a:latin typeface="Arial Narrow" pitchFamily="34" charset="0"/>
        </a:defRPr>
      </a:lvl8pPr>
      <a:lvl9pPr marL="2437904" algn="l" defTabSz="609475" rtl="0" fontAlgn="base">
        <a:spcBef>
          <a:spcPct val="0"/>
        </a:spcBef>
        <a:spcAft>
          <a:spcPct val="0"/>
        </a:spcAft>
        <a:defRPr sz="4800" b="1">
          <a:solidFill>
            <a:schemeClr val="tx1"/>
          </a:solidFill>
          <a:latin typeface="Arial Narrow" pitchFamily="34" charset="0"/>
        </a:defRPr>
      </a:lvl9pPr>
    </p:titleStyle>
    <p:bodyStyle>
      <a:lvl1pPr marL="228594" indent="-228594" algn="l" defTabSz="607469" rtl="0" eaLnBrk="0" fontAlgn="base" hangingPunct="0">
        <a:lnSpc>
          <a:spcPts val="4000"/>
        </a:lnSpc>
        <a:spcBef>
          <a:spcPct val="0"/>
        </a:spcBef>
        <a:spcAft>
          <a:spcPct val="0"/>
        </a:spcAft>
        <a:buClr>
          <a:schemeClr val="tx1"/>
        </a:buClr>
        <a:buFont typeface="Arial" panose="020B0604020202020204" pitchFamily="34" charset="0"/>
        <a:buChar char="•"/>
        <a:defRPr sz="3200" kern="1200">
          <a:solidFill>
            <a:schemeClr val="tx1"/>
          </a:solidFill>
          <a:latin typeface="Arial" pitchFamily="34" charset="0"/>
          <a:ea typeface="MS PGothic" panose="020B0600070205080204" pitchFamily="34" charset="-128"/>
          <a:cs typeface="Arial Narrow"/>
        </a:defRPr>
      </a:lvl1pPr>
      <a:lvl2pPr marL="613818" indent="-228594" algn="l" defTabSz="607469" rtl="0" eaLnBrk="0" fontAlgn="base" hangingPunct="0">
        <a:lnSpc>
          <a:spcPts val="4000"/>
        </a:lnSpc>
        <a:spcBef>
          <a:spcPct val="0"/>
        </a:spcBef>
        <a:spcAft>
          <a:spcPct val="0"/>
        </a:spcAft>
        <a:buFont typeface="Arial" panose="020B0604020202020204" pitchFamily="34" charset="0"/>
        <a:buChar char="•"/>
        <a:defRPr sz="2933" kern="1200">
          <a:solidFill>
            <a:schemeClr val="tx1"/>
          </a:solidFill>
          <a:latin typeface="Arial" pitchFamily="34" charset="0"/>
          <a:ea typeface="Arial Narrow" pitchFamily="34" charset="0"/>
          <a:cs typeface="Arial Narrow"/>
        </a:defRPr>
      </a:lvl2pPr>
      <a:lvl3pPr marL="1062540" indent="-228594" algn="l" defTabSz="607469" rtl="0" eaLnBrk="0" fontAlgn="base" hangingPunct="0">
        <a:lnSpc>
          <a:spcPts val="4000"/>
        </a:lnSpc>
        <a:spcBef>
          <a:spcPct val="0"/>
        </a:spcBef>
        <a:spcAft>
          <a:spcPct val="0"/>
        </a:spcAft>
        <a:buFont typeface="Arial" panose="020B0604020202020204" pitchFamily="34" charset="0"/>
        <a:buChar char="•"/>
        <a:defRPr sz="2667" kern="1200">
          <a:solidFill>
            <a:schemeClr val="tx1"/>
          </a:solidFill>
          <a:latin typeface="Arial" pitchFamily="34" charset="0"/>
          <a:ea typeface="Arial Narrow" pitchFamily="34" charset="0"/>
          <a:cs typeface="Arial Narrow"/>
        </a:defRPr>
      </a:lvl3pPr>
      <a:lvl4pPr marL="1447764" indent="-228594" algn="l" defTabSz="607469" rtl="0" eaLnBrk="0" fontAlgn="base" hangingPunct="0">
        <a:lnSpc>
          <a:spcPts val="4000"/>
        </a:lnSpc>
        <a:spcBef>
          <a:spcPct val="0"/>
        </a:spcBef>
        <a:spcAft>
          <a:spcPct val="0"/>
        </a:spcAft>
        <a:buFont typeface="Arial" panose="020B0604020202020204" pitchFamily="34" charset="0"/>
        <a:buChar char="•"/>
        <a:defRPr kern="1200">
          <a:solidFill>
            <a:schemeClr val="tx1"/>
          </a:solidFill>
          <a:latin typeface="Arial" pitchFamily="34" charset="0"/>
          <a:ea typeface="Arial Narrow" pitchFamily="34" charset="0"/>
          <a:cs typeface="Arial Narrow"/>
        </a:defRPr>
      </a:lvl4pPr>
      <a:lvl5pPr marL="1832988" indent="-228594" algn="l" defTabSz="607469" rtl="0" eaLnBrk="0" fontAlgn="base" hangingPunct="0">
        <a:lnSpc>
          <a:spcPts val="4000"/>
        </a:lnSpc>
        <a:spcBef>
          <a:spcPct val="0"/>
        </a:spcBef>
        <a:spcAft>
          <a:spcPct val="0"/>
        </a:spcAft>
        <a:buFont typeface="Arial" panose="020B0604020202020204" pitchFamily="34" charset="0"/>
        <a:buChar char="•"/>
        <a:defRPr sz="2133" kern="1200">
          <a:solidFill>
            <a:schemeClr val="tx1"/>
          </a:solidFill>
          <a:latin typeface="Arial" pitchFamily="34" charset="0"/>
          <a:ea typeface="Arial Narrow" pitchFamily="34" charset="0"/>
          <a:cs typeface="Arial Narrow"/>
        </a:defRPr>
      </a:lvl5pPr>
      <a:lvl6pPr marL="3352119" indent="-304739" algn="l" defTabSz="609475" rtl="0" eaLnBrk="1" latinLnBrk="0" hangingPunct="1">
        <a:spcBef>
          <a:spcPct val="20000"/>
        </a:spcBef>
        <a:buFont typeface="Arial"/>
        <a:buChar char="•"/>
        <a:defRPr sz="2667" kern="1200">
          <a:solidFill>
            <a:schemeClr val="tx1"/>
          </a:solidFill>
          <a:latin typeface="+mn-lt"/>
          <a:ea typeface="+mn-ea"/>
          <a:cs typeface="+mn-cs"/>
        </a:defRPr>
      </a:lvl6pPr>
      <a:lvl7pPr marL="3961596" indent="-304739" algn="l" defTabSz="609475" rtl="0" eaLnBrk="1" latinLnBrk="0" hangingPunct="1">
        <a:spcBef>
          <a:spcPct val="20000"/>
        </a:spcBef>
        <a:buFont typeface="Arial"/>
        <a:buChar char="•"/>
        <a:defRPr sz="2667" kern="1200">
          <a:solidFill>
            <a:schemeClr val="tx1"/>
          </a:solidFill>
          <a:latin typeface="+mn-lt"/>
          <a:ea typeface="+mn-ea"/>
          <a:cs typeface="+mn-cs"/>
        </a:defRPr>
      </a:lvl7pPr>
      <a:lvl8pPr marL="4571071" indent="-304739" algn="l" defTabSz="609475" rtl="0" eaLnBrk="1" latinLnBrk="0" hangingPunct="1">
        <a:spcBef>
          <a:spcPct val="20000"/>
        </a:spcBef>
        <a:buFont typeface="Arial"/>
        <a:buChar char="•"/>
        <a:defRPr sz="2667" kern="1200">
          <a:solidFill>
            <a:schemeClr val="tx1"/>
          </a:solidFill>
          <a:latin typeface="+mn-lt"/>
          <a:ea typeface="+mn-ea"/>
          <a:cs typeface="+mn-cs"/>
        </a:defRPr>
      </a:lvl8pPr>
      <a:lvl9pPr marL="5180546" indent="-304739" algn="l" defTabSz="60947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475" rtl="0" eaLnBrk="1" latinLnBrk="0" hangingPunct="1">
        <a:defRPr sz="2400" kern="1200">
          <a:solidFill>
            <a:schemeClr val="tx1"/>
          </a:solidFill>
          <a:latin typeface="+mn-lt"/>
          <a:ea typeface="+mn-ea"/>
          <a:cs typeface="+mn-cs"/>
        </a:defRPr>
      </a:lvl1pPr>
      <a:lvl2pPr marL="609475" algn="l" defTabSz="609475" rtl="0" eaLnBrk="1" latinLnBrk="0" hangingPunct="1">
        <a:defRPr sz="2400" kern="1200">
          <a:solidFill>
            <a:schemeClr val="tx1"/>
          </a:solidFill>
          <a:latin typeface="+mn-lt"/>
          <a:ea typeface="+mn-ea"/>
          <a:cs typeface="+mn-cs"/>
        </a:defRPr>
      </a:lvl2pPr>
      <a:lvl3pPr marL="1218952" algn="l" defTabSz="609475" rtl="0" eaLnBrk="1" latinLnBrk="0" hangingPunct="1">
        <a:defRPr sz="2400" kern="1200">
          <a:solidFill>
            <a:schemeClr val="tx1"/>
          </a:solidFill>
          <a:latin typeface="+mn-lt"/>
          <a:ea typeface="+mn-ea"/>
          <a:cs typeface="+mn-cs"/>
        </a:defRPr>
      </a:lvl3pPr>
      <a:lvl4pPr marL="1828426" algn="l" defTabSz="609475" rtl="0" eaLnBrk="1" latinLnBrk="0" hangingPunct="1">
        <a:defRPr sz="2400" kern="1200">
          <a:solidFill>
            <a:schemeClr val="tx1"/>
          </a:solidFill>
          <a:latin typeface="+mn-lt"/>
          <a:ea typeface="+mn-ea"/>
          <a:cs typeface="+mn-cs"/>
        </a:defRPr>
      </a:lvl4pPr>
      <a:lvl5pPr marL="2437904" algn="l" defTabSz="609475" rtl="0" eaLnBrk="1" latinLnBrk="0" hangingPunct="1">
        <a:defRPr sz="2400" kern="1200">
          <a:solidFill>
            <a:schemeClr val="tx1"/>
          </a:solidFill>
          <a:latin typeface="+mn-lt"/>
          <a:ea typeface="+mn-ea"/>
          <a:cs typeface="+mn-cs"/>
        </a:defRPr>
      </a:lvl5pPr>
      <a:lvl6pPr marL="3047381" algn="l" defTabSz="609475" rtl="0" eaLnBrk="1" latinLnBrk="0" hangingPunct="1">
        <a:defRPr sz="2400" kern="1200">
          <a:solidFill>
            <a:schemeClr val="tx1"/>
          </a:solidFill>
          <a:latin typeface="+mn-lt"/>
          <a:ea typeface="+mn-ea"/>
          <a:cs typeface="+mn-cs"/>
        </a:defRPr>
      </a:lvl6pPr>
      <a:lvl7pPr marL="3656858" algn="l" defTabSz="609475" rtl="0" eaLnBrk="1" latinLnBrk="0" hangingPunct="1">
        <a:defRPr sz="2400" kern="1200">
          <a:solidFill>
            <a:schemeClr val="tx1"/>
          </a:solidFill>
          <a:latin typeface="+mn-lt"/>
          <a:ea typeface="+mn-ea"/>
          <a:cs typeface="+mn-cs"/>
        </a:defRPr>
      </a:lvl7pPr>
      <a:lvl8pPr marL="4266333" algn="l" defTabSz="609475" rtl="0" eaLnBrk="1" latinLnBrk="0" hangingPunct="1">
        <a:defRPr sz="2400" kern="1200">
          <a:solidFill>
            <a:schemeClr val="tx1"/>
          </a:solidFill>
          <a:latin typeface="+mn-lt"/>
          <a:ea typeface="+mn-ea"/>
          <a:cs typeface="+mn-cs"/>
        </a:defRPr>
      </a:lvl8pPr>
      <a:lvl9pPr marL="4875809" algn="l" defTabSz="60947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8/24/2023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5359364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hyperlink" Target="https://open.mitchellhamline.edu/mhlr/vol44/iss4/4/" TargetMode="External"/><Relationship Id="rId2" Type="http://schemas.openxmlformats.org/officeDocument/2006/relationships/notesSlide" Target="../notesSlides/notesSlide17.xml"/><Relationship Id="rId1" Type="http://schemas.openxmlformats.org/officeDocument/2006/relationships/slideLayout" Target="../slideLayouts/slideLayout44.xml"/><Relationship Id="rId4" Type="http://schemas.openxmlformats.org/officeDocument/2006/relationships/hyperlink" Target="https://journalofethics.ama-assn.org/article/structural-competency-meets-structural-racism-race-politics-and-structure-medical-knowledge/2014-09"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hyperlink" Target="https://www.health.state.mn.us/communities/equity/index.html" TargetMode="External"/><Relationship Id="rId2" Type="http://schemas.openxmlformats.org/officeDocument/2006/relationships/hyperlink" Target="https://mn.gov/dhs/general-public/about-dhs/advisory-councils-task-forces/cultural-ethnic-communities-council.jsp" TargetMode="Externa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hyperlink" Target="https://appealforhealth.us6.list-manage.com/track/click?u=68492de7901302c751ba9c1bb&amp;id=82156fbc02&amp;e=439bcf07db"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3.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3.xml"/><Relationship Id="rId5" Type="http://schemas.openxmlformats.org/officeDocument/2006/relationships/image" Target="../media/image64.jpe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53.xml"/><Relationship Id="rId5" Type="http://schemas.openxmlformats.org/officeDocument/2006/relationships/image" Target="../media/image67.png"/><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8.jpeg"/><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appealforhealth.org/membership/" TargetMode="External"/><Relationship Id="rId2" Type="http://schemas.openxmlformats.org/officeDocument/2006/relationships/hyperlink" Target="https://www.surveymonkey.com/r/APPEALwebinar" TargetMode="Externa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8" Type="http://schemas.openxmlformats.org/officeDocument/2006/relationships/hyperlink" Target="mailto:mjeu@appealforhealth.org" TargetMode="External"/><Relationship Id="rId3" Type="http://schemas.openxmlformats.org/officeDocument/2006/relationships/image" Target="../media/image71.png"/><Relationship Id="rId7"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E5F3825-C162-730B-F949-FF126125E79C}"/>
              </a:ext>
            </a:extLst>
          </p:cNvPr>
          <p:cNvPicPr>
            <a:picLocks noChangeAspect="1"/>
          </p:cNvPicPr>
          <p:nvPr/>
        </p:nvPicPr>
        <p:blipFill>
          <a:blip r:embed="rId2"/>
          <a:stretch>
            <a:fillRect/>
          </a:stretch>
        </p:blipFill>
        <p:spPr>
          <a:xfrm>
            <a:off x="0" y="-69580"/>
            <a:ext cx="12192000" cy="5004324"/>
          </a:xfrm>
          <a:prstGeom prst="rect">
            <a:avLst/>
          </a:prstGeom>
        </p:spPr>
      </p:pic>
      <p:sp>
        <p:nvSpPr>
          <p:cNvPr id="2" name="Freeform 2"/>
          <p:cNvSpPr/>
          <p:nvPr/>
        </p:nvSpPr>
        <p:spPr>
          <a:xfrm>
            <a:off x="169943" y="5690447"/>
            <a:ext cx="735957" cy="1021378"/>
          </a:xfrm>
          <a:custGeom>
            <a:avLst/>
            <a:gdLst/>
            <a:ahLst/>
            <a:cxnLst/>
            <a:rect l="l" t="t" r="r" b="b"/>
            <a:pathLst>
              <a:path w="613295" h="793910">
                <a:moveTo>
                  <a:pt x="0" y="0"/>
                </a:moveTo>
                <a:lnTo>
                  <a:pt x="613295" y="0"/>
                </a:lnTo>
                <a:lnTo>
                  <a:pt x="613295" y="793910"/>
                </a:lnTo>
                <a:lnTo>
                  <a:pt x="0" y="793910"/>
                </a:lnTo>
                <a:lnTo>
                  <a:pt x="0" y="0"/>
                </a:lnTo>
                <a:close/>
              </a:path>
            </a:pathLst>
          </a:custGeom>
          <a:blipFill>
            <a:blip r:embed="rId3"/>
            <a:stretch>
              <a:fillRect/>
            </a:stretch>
          </a:blipFill>
        </p:spPr>
        <p:txBody>
          <a:bodyPr/>
          <a:lstStyle/>
          <a:p>
            <a:endParaRPr lang="en-US" sz="1200"/>
          </a:p>
        </p:txBody>
      </p:sp>
      <p:sp>
        <p:nvSpPr>
          <p:cNvPr id="3" name="AutoShape 3"/>
          <p:cNvSpPr/>
          <p:nvPr/>
        </p:nvSpPr>
        <p:spPr>
          <a:xfrm flipV="1">
            <a:off x="0" y="4926697"/>
            <a:ext cx="12192000" cy="1"/>
          </a:xfrm>
          <a:prstGeom prst="line">
            <a:avLst/>
          </a:prstGeom>
          <a:ln w="38100" cap="flat">
            <a:solidFill>
              <a:srgbClr val="473A94"/>
            </a:solidFill>
            <a:prstDash val="solid"/>
            <a:headEnd type="none" w="sm" len="sm"/>
            <a:tailEnd type="none" w="sm" len="sm"/>
          </a:ln>
        </p:spPr>
        <p:txBody>
          <a:bodyPr/>
          <a:lstStyle/>
          <a:p>
            <a:endParaRPr lang="en-US" sz="1200"/>
          </a:p>
        </p:txBody>
      </p:sp>
      <p:sp>
        <p:nvSpPr>
          <p:cNvPr id="5" name="Freeform 5"/>
          <p:cNvSpPr/>
          <p:nvPr/>
        </p:nvSpPr>
        <p:spPr>
          <a:xfrm>
            <a:off x="1292397" y="2002723"/>
            <a:ext cx="2237726" cy="2196934"/>
          </a:xfrm>
          <a:custGeom>
            <a:avLst/>
            <a:gdLst/>
            <a:ahLst/>
            <a:cxnLst/>
            <a:rect l="l" t="t" r="r" b="b"/>
            <a:pathLst>
              <a:path w="3356589" h="3295401">
                <a:moveTo>
                  <a:pt x="0" y="0"/>
                </a:moveTo>
                <a:lnTo>
                  <a:pt x="3356588" y="0"/>
                </a:lnTo>
                <a:lnTo>
                  <a:pt x="3356588" y="3295400"/>
                </a:lnTo>
                <a:lnTo>
                  <a:pt x="0" y="3295400"/>
                </a:lnTo>
                <a:lnTo>
                  <a:pt x="0" y="0"/>
                </a:lnTo>
                <a:close/>
              </a:path>
            </a:pathLst>
          </a:custGeom>
          <a:blipFill>
            <a:blip r:embed="rId4"/>
            <a:stretch>
              <a:fillRect/>
            </a:stretch>
          </a:blipFill>
        </p:spPr>
        <p:txBody>
          <a:bodyPr/>
          <a:lstStyle/>
          <a:p>
            <a:endParaRPr lang="en-US" sz="1200"/>
          </a:p>
        </p:txBody>
      </p:sp>
      <p:sp>
        <p:nvSpPr>
          <p:cNvPr id="6" name="Freeform 6"/>
          <p:cNvSpPr/>
          <p:nvPr/>
        </p:nvSpPr>
        <p:spPr>
          <a:xfrm>
            <a:off x="8879253" y="1955291"/>
            <a:ext cx="2406759" cy="2362886"/>
          </a:xfrm>
          <a:custGeom>
            <a:avLst/>
            <a:gdLst/>
            <a:ahLst/>
            <a:cxnLst/>
            <a:rect l="l" t="t" r="r" b="b"/>
            <a:pathLst>
              <a:path w="3610139" h="3544329">
                <a:moveTo>
                  <a:pt x="0" y="0"/>
                </a:moveTo>
                <a:lnTo>
                  <a:pt x="3610139" y="0"/>
                </a:lnTo>
                <a:lnTo>
                  <a:pt x="3610139" y="3544330"/>
                </a:lnTo>
                <a:lnTo>
                  <a:pt x="0" y="3544330"/>
                </a:lnTo>
                <a:lnTo>
                  <a:pt x="0" y="0"/>
                </a:lnTo>
                <a:close/>
              </a:path>
            </a:pathLst>
          </a:custGeom>
          <a:blipFill>
            <a:blip r:embed="rId4"/>
            <a:stretch>
              <a:fillRect/>
            </a:stretch>
          </a:blipFill>
        </p:spPr>
        <p:txBody>
          <a:bodyPr/>
          <a:lstStyle/>
          <a:p>
            <a:endParaRPr lang="en-US" sz="1200"/>
          </a:p>
        </p:txBody>
      </p:sp>
      <p:sp>
        <p:nvSpPr>
          <p:cNvPr id="7" name="Freeform 7"/>
          <p:cNvSpPr/>
          <p:nvPr/>
        </p:nvSpPr>
        <p:spPr>
          <a:xfrm>
            <a:off x="4961752" y="1587468"/>
            <a:ext cx="2348043" cy="2305240"/>
          </a:xfrm>
          <a:custGeom>
            <a:avLst/>
            <a:gdLst/>
            <a:ahLst/>
            <a:cxnLst/>
            <a:rect l="l" t="t" r="r" b="b"/>
            <a:pathLst>
              <a:path w="3522064" h="3457860">
                <a:moveTo>
                  <a:pt x="0" y="0"/>
                </a:moveTo>
                <a:lnTo>
                  <a:pt x="3522064" y="0"/>
                </a:lnTo>
                <a:lnTo>
                  <a:pt x="3522064" y="3457860"/>
                </a:lnTo>
                <a:lnTo>
                  <a:pt x="0" y="3457860"/>
                </a:lnTo>
                <a:lnTo>
                  <a:pt x="0" y="0"/>
                </a:lnTo>
                <a:close/>
              </a:path>
            </a:pathLst>
          </a:custGeom>
          <a:blipFill>
            <a:blip r:embed="rId4"/>
            <a:stretch>
              <a:fillRect/>
            </a:stretch>
          </a:blipFill>
        </p:spPr>
        <p:txBody>
          <a:bodyPr/>
          <a:lstStyle/>
          <a:p>
            <a:endParaRPr lang="en-US" sz="1200"/>
          </a:p>
        </p:txBody>
      </p:sp>
      <p:sp>
        <p:nvSpPr>
          <p:cNvPr id="8" name="Freeform 8"/>
          <p:cNvSpPr/>
          <p:nvPr/>
        </p:nvSpPr>
        <p:spPr>
          <a:xfrm>
            <a:off x="4733418" y="1609767"/>
            <a:ext cx="2386193" cy="1589801"/>
          </a:xfrm>
          <a:custGeom>
            <a:avLst/>
            <a:gdLst/>
            <a:ahLst/>
            <a:cxnLst/>
            <a:rect l="l" t="t" r="r" b="b"/>
            <a:pathLst>
              <a:path w="3579290" h="2384702">
                <a:moveTo>
                  <a:pt x="0" y="0"/>
                </a:moveTo>
                <a:lnTo>
                  <a:pt x="3579290" y="0"/>
                </a:lnTo>
                <a:lnTo>
                  <a:pt x="3579290" y="2384702"/>
                </a:lnTo>
                <a:lnTo>
                  <a:pt x="0" y="2384702"/>
                </a:lnTo>
                <a:lnTo>
                  <a:pt x="0" y="0"/>
                </a:lnTo>
                <a:close/>
              </a:path>
            </a:pathLst>
          </a:custGeom>
          <a:blipFill>
            <a:blip r:embed="rId5"/>
            <a:stretch>
              <a:fillRect/>
            </a:stretch>
          </a:blipFill>
        </p:spPr>
        <p:txBody>
          <a:bodyPr/>
          <a:lstStyle/>
          <a:p>
            <a:endParaRPr lang="en-US" sz="1200"/>
          </a:p>
        </p:txBody>
      </p:sp>
      <p:sp>
        <p:nvSpPr>
          <p:cNvPr id="9" name="Freeform 9"/>
          <p:cNvSpPr/>
          <p:nvPr/>
        </p:nvSpPr>
        <p:spPr>
          <a:xfrm>
            <a:off x="9050255" y="1825222"/>
            <a:ext cx="2645565" cy="1765915"/>
          </a:xfrm>
          <a:custGeom>
            <a:avLst/>
            <a:gdLst/>
            <a:ahLst/>
            <a:cxnLst/>
            <a:rect l="l" t="t" r="r" b="b"/>
            <a:pathLst>
              <a:path w="3968348" h="2648872">
                <a:moveTo>
                  <a:pt x="0" y="0"/>
                </a:moveTo>
                <a:lnTo>
                  <a:pt x="3968348" y="0"/>
                </a:lnTo>
                <a:lnTo>
                  <a:pt x="3968348" y="2648873"/>
                </a:lnTo>
                <a:lnTo>
                  <a:pt x="0" y="2648873"/>
                </a:lnTo>
                <a:lnTo>
                  <a:pt x="0" y="0"/>
                </a:lnTo>
                <a:close/>
              </a:path>
            </a:pathLst>
          </a:custGeom>
          <a:blipFill>
            <a:blip r:embed="rId6"/>
            <a:stretch>
              <a:fillRect/>
            </a:stretch>
          </a:blipFill>
        </p:spPr>
        <p:txBody>
          <a:bodyPr/>
          <a:lstStyle/>
          <a:p>
            <a:endParaRPr lang="en-US" sz="1200"/>
          </a:p>
        </p:txBody>
      </p:sp>
      <p:sp>
        <p:nvSpPr>
          <p:cNvPr id="10" name="Freeform 10"/>
          <p:cNvSpPr/>
          <p:nvPr/>
        </p:nvSpPr>
        <p:spPr>
          <a:xfrm>
            <a:off x="1308005" y="2463921"/>
            <a:ext cx="1971596" cy="1336583"/>
          </a:xfrm>
          <a:custGeom>
            <a:avLst/>
            <a:gdLst/>
            <a:ahLst/>
            <a:cxnLst/>
            <a:rect l="l" t="t" r="r" b="b"/>
            <a:pathLst>
              <a:path w="2957394" h="2004874">
                <a:moveTo>
                  <a:pt x="0" y="0"/>
                </a:moveTo>
                <a:lnTo>
                  <a:pt x="2957394" y="0"/>
                </a:lnTo>
                <a:lnTo>
                  <a:pt x="2957394" y="2004874"/>
                </a:lnTo>
                <a:lnTo>
                  <a:pt x="0" y="2004874"/>
                </a:lnTo>
                <a:lnTo>
                  <a:pt x="0" y="0"/>
                </a:lnTo>
                <a:close/>
              </a:path>
            </a:pathLst>
          </a:custGeom>
          <a:blipFill>
            <a:blip r:embed="rId7"/>
            <a:stretch>
              <a:fillRect l="-780" r="-780"/>
            </a:stretch>
          </a:blipFill>
        </p:spPr>
        <p:txBody>
          <a:bodyPr/>
          <a:lstStyle/>
          <a:p>
            <a:endParaRPr lang="en-US" sz="1200"/>
          </a:p>
        </p:txBody>
      </p:sp>
      <p:sp>
        <p:nvSpPr>
          <p:cNvPr id="11" name="Freeform 11"/>
          <p:cNvSpPr/>
          <p:nvPr/>
        </p:nvSpPr>
        <p:spPr>
          <a:xfrm>
            <a:off x="1296211" y="3610650"/>
            <a:ext cx="2122717" cy="474958"/>
          </a:xfrm>
          <a:custGeom>
            <a:avLst/>
            <a:gdLst/>
            <a:ahLst/>
            <a:cxnLst/>
            <a:rect l="l" t="t" r="r" b="b"/>
            <a:pathLst>
              <a:path w="3184076" h="712437">
                <a:moveTo>
                  <a:pt x="0" y="0"/>
                </a:moveTo>
                <a:lnTo>
                  <a:pt x="3184076" y="0"/>
                </a:lnTo>
                <a:lnTo>
                  <a:pt x="3184076" y="712436"/>
                </a:lnTo>
                <a:lnTo>
                  <a:pt x="0" y="7124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2" name="Freeform 12"/>
          <p:cNvSpPr/>
          <p:nvPr/>
        </p:nvSpPr>
        <p:spPr>
          <a:xfrm>
            <a:off x="5045676" y="2920064"/>
            <a:ext cx="2122717" cy="474958"/>
          </a:xfrm>
          <a:custGeom>
            <a:avLst/>
            <a:gdLst/>
            <a:ahLst/>
            <a:cxnLst/>
            <a:rect l="l" t="t" r="r" b="b"/>
            <a:pathLst>
              <a:path w="3184076" h="712437">
                <a:moveTo>
                  <a:pt x="0" y="0"/>
                </a:moveTo>
                <a:lnTo>
                  <a:pt x="3184076" y="0"/>
                </a:lnTo>
                <a:lnTo>
                  <a:pt x="3184076" y="712437"/>
                </a:lnTo>
                <a:lnTo>
                  <a:pt x="0" y="7124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3" name="Freeform 13"/>
          <p:cNvSpPr/>
          <p:nvPr/>
        </p:nvSpPr>
        <p:spPr>
          <a:xfrm>
            <a:off x="9104563" y="3448028"/>
            <a:ext cx="2406759" cy="571261"/>
          </a:xfrm>
          <a:custGeom>
            <a:avLst/>
            <a:gdLst/>
            <a:ahLst/>
            <a:cxnLst/>
            <a:rect l="l" t="t" r="r" b="b"/>
            <a:pathLst>
              <a:path w="3279481" h="733784">
                <a:moveTo>
                  <a:pt x="0" y="0"/>
                </a:moveTo>
                <a:lnTo>
                  <a:pt x="3279481" y="0"/>
                </a:lnTo>
                <a:lnTo>
                  <a:pt x="3279481" y="733783"/>
                </a:lnTo>
                <a:lnTo>
                  <a:pt x="0" y="7337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4" name="TextBox 14"/>
          <p:cNvSpPr txBox="1"/>
          <p:nvPr/>
        </p:nvSpPr>
        <p:spPr>
          <a:xfrm>
            <a:off x="1108015" y="617531"/>
            <a:ext cx="9675148" cy="723403"/>
          </a:xfrm>
          <a:prstGeom prst="rect">
            <a:avLst/>
          </a:prstGeom>
        </p:spPr>
        <p:txBody>
          <a:bodyPr wrap="square" lIns="0" tIns="0" rIns="0" bIns="0" rtlCol="0" anchor="t">
            <a:spAutoFit/>
          </a:bodyPr>
          <a:lstStyle/>
          <a:p>
            <a:pPr algn="ctr">
              <a:lnSpc>
                <a:spcPts val="2835"/>
              </a:lnSpc>
            </a:pPr>
            <a:r>
              <a:rPr lang="en-US" sz="3200" b="1" dirty="0">
                <a:solidFill>
                  <a:srgbClr val="473A94"/>
                </a:solidFill>
                <a:latin typeface="Georgia" panose="02040502050405020303" pitchFamily="18" charset="0"/>
              </a:rPr>
              <a:t>Building Equity: </a:t>
            </a:r>
          </a:p>
          <a:p>
            <a:pPr algn="ctr">
              <a:lnSpc>
                <a:spcPts val="2835"/>
              </a:lnSpc>
            </a:pPr>
            <a:r>
              <a:rPr lang="en-US" sz="3200" b="1" dirty="0">
                <a:solidFill>
                  <a:srgbClr val="473A94"/>
                </a:solidFill>
                <a:latin typeface="Georgia" panose="02040502050405020303" pitchFamily="18" charset="0"/>
              </a:rPr>
              <a:t>Creating Change From Within Health Systems</a:t>
            </a:r>
          </a:p>
        </p:txBody>
      </p:sp>
      <p:sp>
        <p:nvSpPr>
          <p:cNvPr id="15" name="TextBox 15"/>
          <p:cNvSpPr txBox="1"/>
          <p:nvPr/>
        </p:nvSpPr>
        <p:spPr>
          <a:xfrm>
            <a:off x="4645447" y="4291187"/>
            <a:ext cx="2814879" cy="205184"/>
          </a:xfrm>
          <a:prstGeom prst="rect">
            <a:avLst/>
          </a:prstGeom>
        </p:spPr>
        <p:txBody>
          <a:bodyPr wrap="square" lIns="0" tIns="0" rIns="0" bIns="0" rtlCol="0" anchor="t">
            <a:spAutoFit/>
          </a:bodyPr>
          <a:lstStyle/>
          <a:p>
            <a:pPr algn="ctr">
              <a:lnSpc>
                <a:spcPts val="1575"/>
              </a:lnSpc>
            </a:pPr>
            <a:r>
              <a:rPr lang="en-US" sz="1600" dirty="0">
                <a:solidFill>
                  <a:srgbClr val="473A94"/>
                </a:solidFill>
                <a:latin typeface="Canva Sans Bold"/>
              </a:rPr>
              <a:t>Thursday, August 24th, 2023</a:t>
            </a:r>
          </a:p>
        </p:txBody>
      </p:sp>
      <p:sp>
        <p:nvSpPr>
          <p:cNvPr id="16" name="TextBox 16"/>
          <p:cNvSpPr txBox="1"/>
          <p:nvPr/>
        </p:nvSpPr>
        <p:spPr>
          <a:xfrm>
            <a:off x="4835728" y="4594932"/>
            <a:ext cx="2474067" cy="205184"/>
          </a:xfrm>
          <a:prstGeom prst="rect">
            <a:avLst/>
          </a:prstGeom>
        </p:spPr>
        <p:txBody>
          <a:bodyPr wrap="square" lIns="0" tIns="0" rIns="0" bIns="0" rtlCol="0" anchor="t">
            <a:spAutoFit/>
          </a:bodyPr>
          <a:lstStyle/>
          <a:p>
            <a:pPr algn="ctr">
              <a:lnSpc>
                <a:spcPts val="1575"/>
              </a:lnSpc>
            </a:pPr>
            <a:r>
              <a:rPr lang="en-US" sz="1400" dirty="0">
                <a:solidFill>
                  <a:srgbClr val="473A94"/>
                </a:solidFill>
                <a:latin typeface="Canva Sans Bold"/>
              </a:rPr>
              <a:t>11:00 AM PT/ 2:00 PM ET</a:t>
            </a:r>
          </a:p>
        </p:txBody>
      </p:sp>
      <p:sp>
        <p:nvSpPr>
          <p:cNvPr id="18" name="TextBox 18"/>
          <p:cNvSpPr txBox="1"/>
          <p:nvPr/>
        </p:nvSpPr>
        <p:spPr>
          <a:xfrm>
            <a:off x="2186725" y="5088479"/>
            <a:ext cx="7517728" cy="1993431"/>
          </a:xfrm>
          <a:prstGeom prst="rect">
            <a:avLst/>
          </a:prstGeom>
        </p:spPr>
        <p:txBody>
          <a:bodyPr wrap="square" lIns="0" tIns="0" rIns="0" bIns="0" rtlCol="0" anchor="t">
            <a:spAutoFit/>
          </a:bodyPr>
          <a:lstStyle/>
          <a:p>
            <a:pPr algn="ctr">
              <a:lnSpc>
                <a:spcPts val="1415"/>
              </a:lnSpc>
            </a:pPr>
            <a:r>
              <a:rPr lang="en-US" sz="1600" b="1" spc="193" dirty="0">
                <a:solidFill>
                  <a:srgbClr val="473A94"/>
                </a:solidFill>
                <a:latin typeface="Canva Sans Bold"/>
              </a:rPr>
              <a:t>Featured Speakers:</a:t>
            </a:r>
          </a:p>
          <a:p>
            <a:pPr algn="ctr">
              <a:lnSpc>
                <a:spcPts val="1415"/>
              </a:lnSpc>
            </a:pPr>
            <a:endParaRPr lang="en-US" sz="1600" b="1" spc="193" dirty="0">
              <a:solidFill>
                <a:srgbClr val="473A94"/>
              </a:solidFill>
              <a:latin typeface="Canva Sans Bold"/>
            </a:endParaRPr>
          </a:p>
          <a:p>
            <a:pPr algn="ctr">
              <a:lnSpc>
                <a:spcPts val="1415"/>
              </a:lnSpc>
            </a:pPr>
            <a:r>
              <a:rPr lang="en-US" sz="1600" b="1" spc="193" dirty="0" err="1">
                <a:solidFill>
                  <a:srgbClr val="473A94"/>
                </a:solidFill>
                <a:latin typeface="Canva Sans Bold"/>
              </a:rPr>
              <a:t>Vayong</a:t>
            </a:r>
            <a:r>
              <a:rPr lang="en-US" sz="1600" b="1" spc="193" dirty="0">
                <a:solidFill>
                  <a:srgbClr val="473A94"/>
                </a:solidFill>
                <a:latin typeface="Canva Sans Bold"/>
              </a:rPr>
              <a:t> Moua - Director of Racial and Health Equity Advocacy - Blue Cross Blue Shield of MN</a:t>
            </a:r>
          </a:p>
          <a:p>
            <a:pPr algn="ctr">
              <a:lnSpc>
                <a:spcPts val="1415"/>
              </a:lnSpc>
            </a:pPr>
            <a:r>
              <a:rPr lang="en-US" sz="1600" b="1" spc="193" dirty="0" err="1">
                <a:solidFill>
                  <a:srgbClr val="473A94"/>
                </a:solidFill>
                <a:latin typeface="Canva Sans Bold"/>
              </a:rPr>
              <a:t>Ladine</a:t>
            </a:r>
            <a:r>
              <a:rPr lang="en-US" sz="1600" b="1" spc="193" dirty="0">
                <a:solidFill>
                  <a:srgbClr val="473A94"/>
                </a:solidFill>
                <a:latin typeface="Canva Sans Bold"/>
              </a:rPr>
              <a:t> Chan -  Program Manager, Youth Health Development -</a:t>
            </a:r>
          </a:p>
          <a:p>
            <a:pPr algn="ctr">
              <a:lnSpc>
                <a:spcPts val="1415"/>
              </a:lnSpc>
            </a:pPr>
            <a:r>
              <a:rPr lang="en-US" sz="1600" b="1" spc="193" dirty="0">
                <a:solidFill>
                  <a:srgbClr val="473A94"/>
                </a:solidFill>
                <a:latin typeface="Canva Sans Bold"/>
              </a:rPr>
              <a:t>Families in Good Health</a:t>
            </a:r>
          </a:p>
          <a:p>
            <a:pPr algn="ctr">
              <a:lnSpc>
                <a:spcPts val="1042"/>
              </a:lnSpc>
            </a:pPr>
            <a:endParaRPr lang="en-US" sz="1011" spc="193" dirty="0">
              <a:solidFill>
                <a:srgbClr val="473A94"/>
              </a:solidFill>
              <a:latin typeface="Canva Sans Bold"/>
            </a:endParaRPr>
          </a:p>
          <a:p>
            <a:pPr algn="ctr">
              <a:lnSpc>
                <a:spcPts val="1042"/>
              </a:lnSpc>
            </a:pPr>
            <a:endParaRPr lang="en-US" sz="744" spc="142" dirty="0">
              <a:solidFill>
                <a:srgbClr val="473A94"/>
              </a:solidFill>
              <a:latin typeface="Canva Sans Bold"/>
            </a:endParaRPr>
          </a:p>
          <a:p>
            <a:pPr algn="ctr">
              <a:lnSpc>
                <a:spcPts val="1042"/>
              </a:lnSpc>
            </a:pPr>
            <a:r>
              <a:rPr lang="en-US" sz="1100" spc="142" dirty="0">
                <a:solidFill>
                  <a:srgbClr val="473A94"/>
                </a:solidFill>
                <a:latin typeface="Canva Sans Bold"/>
              </a:rPr>
              <a:t>Hosted by: Michelle Jeu, Program Coordinator - Asian Pacific Partners for Empowerment, Advocacy, and Leadership </a:t>
            </a:r>
          </a:p>
          <a:p>
            <a:pPr algn="ctr">
              <a:lnSpc>
                <a:spcPts val="1042"/>
              </a:lnSpc>
            </a:pPr>
            <a:endParaRPr lang="en-US" sz="744" spc="142" dirty="0">
              <a:solidFill>
                <a:srgbClr val="473A94"/>
              </a:solidFill>
              <a:latin typeface="Canva Sans Bold"/>
            </a:endParaRPr>
          </a:p>
          <a:p>
            <a:pPr algn="ctr">
              <a:lnSpc>
                <a:spcPts val="1042"/>
              </a:lnSpc>
            </a:pPr>
            <a:endParaRPr lang="en-US" sz="744" spc="142" dirty="0">
              <a:solidFill>
                <a:srgbClr val="473A94"/>
              </a:solidFill>
              <a:latin typeface="Canva Sans Bold"/>
            </a:endParaRPr>
          </a:p>
          <a:p>
            <a:pPr algn="ctr">
              <a:lnSpc>
                <a:spcPts val="1311"/>
              </a:lnSpc>
            </a:pPr>
            <a:endParaRPr lang="en-US" sz="744" spc="142" dirty="0">
              <a:solidFill>
                <a:srgbClr val="473A94"/>
              </a:solidFill>
              <a:latin typeface="Canva Sans Bold"/>
            </a:endParaRPr>
          </a:p>
        </p:txBody>
      </p:sp>
      <p:sp>
        <p:nvSpPr>
          <p:cNvPr id="19" name="TextBox 19"/>
          <p:cNvSpPr txBox="1"/>
          <p:nvPr/>
        </p:nvSpPr>
        <p:spPr>
          <a:xfrm>
            <a:off x="5229546" y="2956583"/>
            <a:ext cx="1646682" cy="330219"/>
          </a:xfrm>
          <a:prstGeom prst="rect">
            <a:avLst/>
          </a:prstGeom>
        </p:spPr>
        <p:txBody>
          <a:bodyPr wrap="square" lIns="0" tIns="0" rIns="0" bIns="0" rtlCol="0" anchor="t">
            <a:spAutoFit/>
          </a:bodyPr>
          <a:lstStyle/>
          <a:p>
            <a:pPr algn="ctr">
              <a:lnSpc>
                <a:spcPts val="2800"/>
              </a:lnSpc>
            </a:pPr>
            <a:r>
              <a:rPr lang="en-US" i="1" dirty="0">
                <a:solidFill>
                  <a:srgbClr val="473A94"/>
                </a:solidFill>
                <a:latin typeface="Aptos ExtraBold" panose="020B0004020202020204" pitchFamily="34" charset="0"/>
              </a:rPr>
              <a:t>ENGAGEMENT</a:t>
            </a:r>
          </a:p>
        </p:txBody>
      </p:sp>
      <p:sp>
        <p:nvSpPr>
          <p:cNvPr id="20" name="TextBox 20"/>
          <p:cNvSpPr txBox="1"/>
          <p:nvPr/>
        </p:nvSpPr>
        <p:spPr>
          <a:xfrm>
            <a:off x="1619785" y="3661010"/>
            <a:ext cx="1348035" cy="333233"/>
          </a:xfrm>
          <a:prstGeom prst="rect">
            <a:avLst/>
          </a:prstGeom>
        </p:spPr>
        <p:txBody>
          <a:bodyPr wrap="square" lIns="0" tIns="0" rIns="0" bIns="0" rtlCol="0" anchor="t">
            <a:spAutoFit/>
          </a:bodyPr>
          <a:lstStyle/>
          <a:p>
            <a:pPr algn="ctr">
              <a:lnSpc>
                <a:spcPts val="2800"/>
              </a:lnSpc>
            </a:pPr>
            <a:r>
              <a:rPr lang="en-US" i="1" dirty="0">
                <a:solidFill>
                  <a:srgbClr val="473A94"/>
                </a:solidFill>
                <a:latin typeface="Aptos ExtraBold" panose="020B0004020202020204" pitchFamily="34" charset="0"/>
                <a:cs typeface="Aharoni" panose="02010803020104030203" pitchFamily="2" charset="-79"/>
              </a:rPr>
              <a:t>ADVOCACY</a:t>
            </a:r>
          </a:p>
        </p:txBody>
      </p:sp>
      <p:sp>
        <p:nvSpPr>
          <p:cNvPr id="21" name="TextBox 21"/>
          <p:cNvSpPr txBox="1"/>
          <p:nvPr/>
        </p:nvSpPr>
        <p:spPr>
          <a:xfrm>
            <a:off x="9381636" y="3576904"/>
            <a:ext cx="1853075" cy="330219"/>
          </a:xfrm>
          <a:prstGeom prst="rect">
            <a:avLst/>
          </a:prstGeom>
        </p:spPr>
        <p:txBody>
          <a:bodyPr wrap="square" lIns="0" tIns="0" rIns="0" bIns="0" rtlCol="0" anchor="t">
            <a:spAutoFit/>
          </a:bodyPr>
          <a:lstStyle/>
          <a:p>
            <a:pPr algn="ctr">
              <a:lnSpc>
                <a:spcPts val="2800"/>
              </a:lnSpc>
            </a:pPr>
            <a:r>
              <a:rPr lang="en-US" i="1" dirty="0">
                <a:solidFill>
                  <a:srgbClr val="473A94"/>
                </a:solidFill>
                <a:latin typeface="Aptos ExtraBold" panose="020B0004020202020204" pitchFamily="34" charset="0"/>
              </a:rPr>
              <a:t>PARTNERSHIPS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D22F-00E0-4F3D-9F07-A76941DECDCA}"/>
              </a:ext>
            </a:extLst>
          </p:cNvPr>
          <p:cNvSpPr>
            <a:spLocks noGrp="1"/>
          </p:cNvSpPr>
          <p:nvPr>
            <p:ph type="ctrTitle"/>
          </p:nvPr>
        </p:nvSpPr>
        <p:spPr>
          <a:xfrm>
            <a:off x="495300" y="2906486"/>
            <a:ext cx="11192933" cy="1045029"/>
          </a:xfrm>
        </p:spPr>
        <p:txBody>
          <a:bodyPr vert="horz" wrap="square" numCol="1" anchorCtr="0" compatLnSpc="1">
            <a:prstTxWarp prst="textNoShape">
              <a:avLst/>
            </a:prstTxWarp>
          </a:bodyPr>
          <a:lstStyle/>
          <a:p>
            <a:r>
              <a:rPr lang="en-US" dirty="0"/>
              <a:t>All Levels All the Time: </a:t>
            </a:r>
            <a:br>
              <a:rPr lang="en-US" dirty="0"/>
            </a:br>
            <a:r>
              <a:rPr lang="en-US" dirty="0"/>
              <a:t>Racial &amp; Health Equity</a:t>
            </a:r>
          </a:p>
        </p:txBody>
      </p:sp>
      <p:sp>
        <p:nvSpPr>
          <p:cNvPr id="20483" name="Text Placeholder 2">
            <a:extLst>
              <a:ext uri="{FF2B5EF4-FFF2-40B4-BE49-F238E27FC236}">
                <a16:creationId xmlns:a16="http://schemas.microsoft.com/office/drawing/2014/main" id="{845CAC9B-4D36-474D-838C-A28F7417947E}"/>
              </a:ext>
            </a:extLst>
          </p:cNvPr>
          <p:cNvSpPr>
            <a:spLocks noGrp="1"/>
          </p:cNvSpPr>
          <p:nvPr>
            <p:ph type="body" sz="quarter" idx="14"/>
          </p:nvPr>
        </p:nvSpPr>
        <p:spPr bwMode="auto">
          <a:xfrm>
            <a:off x="495300" y="4167717"/>
            <a:ext cx="11192933" cy="7768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US" altLang="en-US" dirty="0">
                <a:cs typeface="Arial Narrow" panose="020B0606020202030204" pitchFamily="34" charset="0"/>
              </a:rPr>
              <a:t>Vayong Moua, MPA</a:t>
            </a:r>
          </a:p>
          <a:p>
            <a:r>
              <a:rPr lang="en-US" altLang="en-US" dirty="0">
                <a:cs typeface="Arial Narrow" panose="020B0606020202030204" pitchFamily="34" charset="0"/>
              </a:rPr>
              <a:t>Director of Racial &amp; Health Equity Advocacy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BBF8FF5-4F0D-4E33-BA14-CE04B0D961B5}"/>
              </a:ext>
            </a:extLst>
          </p:cNvPr>
          <p:cNvSpPr>
            <a:spLocks noGrp="1"/>
          </p:cNvSpPr>
          <p:nvPr>
            <p:ph type="sldNum" sz="quarter" idx="12"/>
          </p:nvPr>
        </p:nvSpPr>
        <p:spPr/>
        <p:txBody>
          <a:bodyPr/>
          <a:lstStyle/>
          <a:p>
            <a:pPr defTabSz="607469" fontAlgn="base">
              <a:spcBef>
                <a:spcPct val="0"/>
              </a:spcBef>
              <a:spcAft>
                <a:spcPct val="0"/>
              </a:spcAft>
              <a:defRPr/>
            </a:pPr>
            <a:fld id="{500A1991-A627-4350-A360-3A223FDC0E33}" type="slidenum">
              <a:rPr lang="en-US" altLang="en-US">
                <a:solidFill>
                  <a:srgbClr val="BED6DB"/>
                </a:solidFill>
              </a:rPr>
              <a:pPr defTabSz="607469" fontAlgn="base">
                <a:spcBef>
                  <a:spcPct val="0"/>
                </a:spcBef>
                <a:spcAft>
                  <a:spcPct val="0"/>
                </a:spcAft>
                <a:defRPr/>
              </a:pPr>
              <a:t>11</a:t>
            </a:fld>
            <a:endParaRPr lang="en-US" altLang="en-US" sz="1351">
              <a:solidFill>
                <a:srgbClr val="FFFFFF"/>
              </a:solidFill>
            </a:endParaRPr>
          </a:p>
        </p:txBody>
      </p:sp>
      <p:sp>
        <p:nvSpPr>
          <p:cNvPr id="4099" name="Title 1">
            <a:extLst>
              <a:ext uri="{FF2B5EF4-FFF2-40B4-BE49-F238E27FC236}">
                <a16:creationId xmlns:a16="http://schemas.microsoft.com/office/drawing/2014/main" id="{0298425C-1C20-42C6-A783-6C52A969E656}"/>
              </a:ext>
            </a:extLst>
          </p:cNvPr>
          <p:cNvSpPr>
            <a:spLocks noGrp="1" noChangeArrowheads="1"/>
          </p:cNvSpPr>
          <p:nvPr>
            <p:ph type="title" idx="4294967295"/>
          </p:nvPr>
        </p:nvSpPr>
        <p:spPr>
          <a:xfrm>
            <a:off x="200167" y="228600"/>
            <a:ext cx="11737075" cy="990600"/>
          </a:xfrm>
          <a:prstGeom prst="rect">
            <a:avLst/>
          </a:prstGeom>
        </p:spPr>
        <p:txBody>
          <a:bodyPr/>
          <a:lstStyle/>
          <a:p>
            <a:pPr>
              <a:defRPr/>
            </a:pPr>
            <a:r>
              <a:rPr lang="en-US" altLang="zh-CN" dirty="0">
                <a:ea typeface="SimSun" panose="02010600030101010101" pitchFamily="2" charset="-122"/>
              </a:rPr>
              <a:t>We are our ancestor's wildest dreams</a:t>
            </a:r>
          </a:p>
        </p:txBody>
      </p:sp>
      <p:pic>
        <p:nvPicPr>
          <p:cNvPr id="22532" name="Content Placeholder 4">
            <a:extLst>
              <a:ext uri="{FF2B5EF4-FFF2-40B4-BE49-F238E27FC236}">
                <a16:creationId xmlns:a16="http://schemas.microsoft.com/office/drawing/2014/main" id="{27872B2C-86CE-4F63-B612-A0210C8ACD6C}"/>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r="34431"/>
          <a:stretch/>
        </p:blipFill>
        <p:spPr bwMode="auto">
          <a:xfrm>
            <a:off x="708838" y="1034477"/>
            <a:ext cx="10745972" cy="4976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DE2D-A90B-31D8-3C62-E2F37B86AEA0}"/>
              </a:ext>
            </a:extLst>
          </p:cNvPr>
          <p:cNvSpPr>
            <a:spLocks noGrp="1"/>
          </p:cNvSpPr>
          <p:nvPr>
            <p:ph type="title"/>
          </p:nvPr>
        </p:nvSpPr>
        <p:spPr>
          <a:xfrm>
            <a:off x="206076" y="638629"/>
            <a:ext cx="9185059" cy="817148"/>
          </a:xfrm>
        </p:spPr>
        <p:txBody>
          <a:bodyPr/>
          <a:lstStyle/>
          <a:p>
            <a:r>
              <a:rPr lang="en-US" dirty="0"/>
              <a:t> </a:t>
            </a:r>
            <a:r>
              <a:rPr lang="en-US" sz="3200" dirty="0"/>
              <a:t>Epiphanies Upfront: Ancestor Made</a:t>
            </a:r>
          </a:p>
        </p:txBody>
      </p:sp>
      <p:sp>
        <p:nvSpPr>
          <p:cNvPr id="3" name="Text Placeholder 2">
            <a:extLst>
              <a:ext uri="{FF2B5EF4-FFF2-40B4-BE49-F238E27FC236}">
                <a16:creationId xmlns:a16="http://schemas.microsoft.com/office/drawing/2014/main" id="{51553273-8AC6-EA07-849D-E57AB6150740}"/>
              </a:ext>
            </a:extLst>
          </p:cNvPr>
          <p:cNvSpPr>
            <a:spLocks noGrp="1"/>
          </p:cNvSpPr>
          <p:nvPr>
            <p:ph type="body" sz="quarter" idx="11"/>
          </p:nvPr>
        </p:nvSpPr>
        <p:spPr>
          <a:xfrm>
            <a:off x="206076" y="1455775"/>
            <a:ext cx="10940896" cy="5010643"/>
          </a:xfrm>
        </p:spPr>
        <p:txBody>
          <a:bodyPr/>
          <a:lstStyle/>
          <a:p>
            <a:r>
              <a:rPr lang="en-US" dirty="0"/>
              <a:t>Political and Policy Determinants: Inequities are Preventable and Unjust</a:t>
            </a:r>
          </a:p>
          <a:p>
            <a:r>
              <a:rPr lang="en-US" dirty="0"/>
              <a:t>Structural Problems Require Structural Solutions</a:t>
            </a:r>
          </a:p>
          <a:p>
            <a:r>
              <a:rPr lang="en-US" dirty="0"/>
              <a:t>All levels All the Time</a:t>
            </a:r>
          </a:p>
          <a:p>
            <a:r>
              <a:rPr lang="en-US" dirty="0"/>
              <a:t>Solitude and Solidarity in RHE </a:t>
            </a:r>
          </a:p>
          <a:p>
            <a:r>
              <a:rPr lang="en-US" dirty="0"/>
              <a:t>Operationalize and Actualize RHE (Competencies/Impact)</a:t>
            </a:r>
          </a:p>
          <a:p>
            <a:r>
              <a:rPr lang="en-US" dirty="0"/>
              <a:t>Be Where You are Needed</a:t>
            </a:r>
          </a:p>
          <a:p>
            <a:r>
              <a:rPr lang="en-US" dirty="0"/>
              <a:t>Learn from the Anatomy of Social Movements</a:t>
            </a:r>
          </a:p>
          <a:p>
            <a:r>
              <a:rPr lang="en-US" dirty="0"/>
              <a:t>RHE in Governance, Policymaking and Advocacy</a:t>
            </a:r>
          </a:p>
          <a:p>
            <a:endParaRPr lang="en-US" dirty="0"/>
          </a:p>
        </p:txBody>
      </p:sp>
      <p:sp>
        <p:nvSpPr>
          <p:cNvPr id="4" name="Slide Number Placeholder 3">
            <a:extLst>
              <a:ext uri="{FF2B5EF4-FFF2-40B4-BE49-F238E27FC236}">
                <a16:creationId xmlns:a16="http://schemas.microsoft.com/office/drawing/2014/main" id="{CAF4119F-3C6A-A376-EF18-25557A41BCF1}"/>
              </a:ext>
            </a:extLst>
          </p:cNvPr>
          <p:cNvSpPr>
            <a:spLocks noGrp="1"/>
          </p:cNvSpPr>
          <p:nvPr>
            <p:ph type="sldNum" sz="quarter" idx="12"/>
          </p:nvPr>
        </p:nvSpPr>
        <p:spPr/>
        <p:txBody>
          <a:bodyPr/>
          <a:lstStyle/>
          <a:p>
            <a:pPr defTabSz="607469" fontAlgn="base">
              <a:spcBef>
                <a:spcPct val="0"/>
              </a:spcBef>
              <a:spcAft>
                <a:spcPct val="0"/>
              </a:spcAft>
              <a:defRPr/>
            </a:pPr>
            <a:fld id="{10BB4466-A43D-42AD-9F3B-600051C83BCF}" type="slidenum">
              <a:rPr lang="en-US" altLang="en-US"/>
              <a:pPr defTabSz="607469" fontAlgn="base">
                <a:spcBef>
                  <a:spcPct val="0"/>
                </a:spcBef>
                <a:spcAft>
                  <a:spcPct val="0"/>
                </a:spcAft>
                <a:defRPr/>
              </a:pPr>
              <a:t>12</a:t>
            </a:fld>
            <a:endParaRPr lang="en-US" altLang="en-US"/>
          </a:p>
        </p:txBody>
      </p:sp>
    </p:spTree>
    <p:extLst>
      <p:ext uri="{BB962C8B-B14F-4D97-AF65-F5344CB8AC3E}">
        <p14:creationId xmlns:p14="http://schemas.microsoft.com/office/powerpoint/2010/main" val="258139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D2597-4101-43BA-B159-EAE34F378D40}"/>
              </a:ext>
            </a:extLst>
          </p:cNvPr>
          <p:cNvSpPr>
            <a:spLocks noGrp="1"/>
          </p:cNvSpPr>
          <p:nvPr>
            <p:ph type="title"/>
          </p:nvPr>
        </p:nvSpPr>
        <p:spPr>
          <a:xfrm>
            <a:off x="1" y="323162"/>
            <a:ext cx="9391135" cy="1132615"/>
          </a:xfrm>
        </p:spPr>
        <p:txBody>
          <a:bodyPr/>
          <a:lstStyle/>
          <a:p>
            <a:r>
              <a:rPr lang="en-US" sz="3200" dirty="0"/>
              <a:t>Commercial tobacco Industry = Definition of </a:t>
            </a:r>
            <a:r>
              <a:rPr lang="en-US" sz="3733" dirty="0">
                <a:solidFill>
                  <a:srgbClr val="FF0000"/>
                </a:solidFill>
              </a:rPr>
              <a:t>structural racism </a:t>
            </a:r>
          </a:p>
        </p:txBody>
      </p:sp>
      <p:sp>
        <p:nvSpPr>
          <p:cNvPr id="3" name="Text Placeholder 2">
            <a:extLst>
              <a:ext uri="{FF2B5EF4-FFF2-40B4-BE49-F238E27FC236}">
                <a16:creationId xmlns:a16="http://schemas.microsoft.com/office/drawing/2014/main" id="{4A101965-0910-4448-834C-2136E6E41725}"/>
              </a:ext>
            </a:extLst>
          </p:cNvPr>
          <p:cNvSpPr>
            <a:spLocks noGrp="1"/>
          </p:cNvSpPr>
          <p:nvPr>
            <p:ph type="body" sz="quarter" idx="11"/>
          </p:nvPr>
        </p:nvSpPr>
        <p:spPr>
          <a:xfrm>
            <a:off x="458631" y="2511846"/>
            <a:ext cx="8840973" cy="1728869"/>
          </a:xfrm>
        </p:spPr>
        <p:txBody>
          <a:bodyPr/>
          <a:lstStyle/>
          <a:p>
            <a:pPr marL="0" indent="0">
              <a:buNone/>
            </a:pPr>
            <a:r>
              <a:rPr lang="en-US" sz="4800" dirty="0"/>
              <a:t>“We don’t smoke that s#%$!, we just sell it. We reserve that right to smoke for the young, poor, black, and stupid.”</a:t>
            </a:r>
          </a:p>
          <a:p>
            <a:pPr marL="0" indent="0">
              <a:buNone/>
            </a:pPr>
            <a:endParaRPr lang="en-US" sz="4800" dirty="0"/>
          </a:p>
          <a:p>
            <a:pPr marL="0" indent="0">
              <a:buNone/>
            </a:pPr>
            <a:r>
              <a:rPr lang="en-US" sz="2400" dirty="0"/>
              <a:t>--- R. J. Reynolds Executive</a:t>
            </a:r>
          </a:p>
        </p:txBody>
      </p:sp>
      <p:sp>
        <p:nvSpPr>
          <p:cNvPr id="4" name="Slide Number Placeholder 3">
            <a:extLst>
              <a:ext uri="{FF2B5EF4-FFF2-40B4-BE49-F238E27FC236}">
                <a16:creationId xmlns:a16="http://schemas.microsoft.com/office/drawing/2014/main" id="{BCDB1A5F-5F96-442A-B73E-CBB3365E94E9}"/>
              </a:ext>
            </a:extLst>
          </p:cNvPr>
          <p:cNvSpPr>
            <a:spLocks noGrp="1"/>
          </p:cNvSpPr>
          <p:nvPr>
            <p:ph type="sldNum" sz="quarter" idx="12"/>
          </p:nvPr>
        </p:nvSpPr>
        <p:spPr/>
        <p:txBody>
          <a:bodyPr/>
          <a:lstStyle/>
          <a:p>
            <a:pPr defTabSz="607469" fontAlgn="base">
              <a:spcBef>
                <a:spcPct val="0"/>
              </a:spcBef>
              <a:spcAft>
                <a:spcPct val="0"/>
              </a:spcAft>
              <a:defRPr/>
            </a:pPr>
            <a:fld id="{10BB4466-A43D-42AD-9F3B-600051C83BCF}" type="slidenum">
              <a:rPr lang="en-US" altLang="en-US"/>
              <a:pPr defTabSz="607469" fontAlgn="base">
                <a:spcBef>
                  <a:spcPct val="0"/>
                </a:spcBef>
                <a:spcAft>
                  <a:spcPct val="0"/>
                </a:spcAft>
                <a:defRPr/>
              </a:pPr>
              <a:t>13</a:t>
            </a:fld>
            <a:endParaRPr lang="en-US" altLang="en-US" dirty="0"/>
          </a:p>
        </p:txBody>
      </p:sp>
    </p:spTree>
    <p:extLst>
      <p:ext uri="{BB962C8B-B14F-4D97-AF65-F5344CB8AC3E}">
        <p14:creationId xmlns:p14="http://schemas.microsoft.com/office/powerpoint/2010/main" val="3987521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D636FE-18DD-4C49-B506-63B42E9F256E}"/>
              </a:ext>
            </a:extLst>
          </p:cNvPr>
          <p:cNvSpPr>
            <a:spLocks noGrp="1"/>
          </p:cNvSpPr>
          <p:nvPr>
            <p:ph type="body" sz="quarter" idx="11"/>
          </p:nvPr>
        </p:nvSpPr>
        <p:spPr>
          <a:xfrm>
            <a:off x="495244" y="1689002"/>
            <a:ext cx="11194219" cy="4777415"/>
          </a:xfrm>
        </p:spPr>
        <p:txBody>
          <a:bodyPr/>
          <a:lstStyle/>
          <a:p>
            <a:pPr marL="0" indent="0">
              <a:buNone/>
            </a:pPr>
            <a:r>
              <a:rPr lang="en-US" sz="3733" dirty="0"/>
              <a:t>Equity Capabilities and Commitments</a:t>
            </a:r>
          </a:p>
          <a:p>
            <a:r>
              <a:rPr lang="en-US" sz="3733" dirty="0"/>
              <a:t>Personal </a:t>
            </a:r>
          </a:p>
          <a:p>
            <a:r>
              <a:rPr lang="en-US" sz="3733" dirty="0"/>
              <a:t>Interpersonal</a:t>
            </a:r>
          </a:p>
          <a:p>
            <a:r>
              <a:rPr lang="en-US" sz="3733" dirty="0"/>
              <a:t>Organizational</a:t>
            </a:r>
          </a:p>
          <a:p>
            <a:r>
              <a:rPr lang="en-US" sz="3733" dirty="0"/>
              <a:t>Community</a:t>
            </a:r>
          </a:p>
          <a:p>
            <a:r>
              <a:rPr lang="en-US" sz="3733" dirty="0"/>
              <a:t>Structural</a:t>
            </a:r>
          </a:p>
        </p:txBody>
      </p:sp>
      <p:sp>
        <p:nvSpPr>
          <p:cNvPr id="3" name="Title 2">
            <a:extLst>
              <a:ext uri="{FF2B5EF4-FFF2-40B4-BE49-F238E27FC236}">
                <a16:creationId xmlns:a16="http://schemas.microsoft.com/office/drawing/2014/main" id="{51D6E23B-DF2A-4906-BB07-1B7A228A7C42}"/>
              </a:ext>
            </a:extLst>
          </p:cNvPr>
          <p:cNvSpPr>
            <a:spLocks noGrp="1"/>
          </p:cNvSpPr>
          <p:nvPr>
            <p:ph type="title"/>
          </p:nvPr>
        </p:nvSpPr>
        <p:spPr>
          <a:xfrm>
            <a:off x="495244" y="117577"/>
            <a:ext cx="9298933" cy="1021427"/>
          </a:xfrm>
        </p:spPr>
        <p:txBody>
          <a:bodyPr/>
          <a:lstStyle/>
          <a:p>
            <a:r>
              <a:rPr lang="en-US" dirty="0"/>
              <a:t>All Levels, All the Time</a:t>
            </a:r>
          </a:p>
        </p:txBody>
      </p:sp>
      <p:sp>
        <p:nvSpPr>
          <p:cNvPr id="4" name="Slide Number Placeholder 3">
            <a:extLst>
              <a:ext uri="{FF2B5EF4-FFF2-40B4-BE49-F238E27FC236}">
                <a16:creationId xmlns:a16="http://schemas.microsoft.com/office/drawing/2014/main" id="{F8F2CC66-15E6-4D1E-98D1-01D6B56168E0}"/>
              </a:ext>
            </a:extLst>
          </p:cNvPr>
          <p:cNvSpPr>
            <a:spLocks noGrp="1"/>
          </p:cNvSpPr>
          <p:nvPr>
            <p:ph type="sldNum" sz="quarter" idx="12"/>
          </p:nvPr>
        </p:nvSpPr>
        <p:spPr/>
        <p:txBody>
          <a:bodyPr/>
          <a:lstStyle/>
          <a:p>
            <a:pPr defTabSz="607469" fontAlgn="base">
              <a:spcBef>
                <a:spcPct val="0"/>
              </a:spcBef>
              <a:spcAft>
                <a:spcPct val="0"/>
              </a:spcAft>
              <a:defRPr/>
            </a:pPr>
            <a:fld id="{DE8347A3-65AA-4E9F-8150-FE80A592F987}" type="slidenum">
              <a:rPr lang="en-US" altLang="en-US"/>
              <a:pPr defTabSz="607469" fontAlgn="base">
                <a:spcBef>
                  <a:spcPct val="0"/>
                </a:spcBef>
                <a:spcAft>
                  <a:spcPct val="0"/>
                </a:spcAft>
                <a:defRPr/>
              </a:pPr>
              <a:t>14</a:t>
            </a:fld>
            <a:endParaRPr lang="en-US" altLang="en-US" dirty="0"/>
          </a:p>
        </p:txBody>
      </p:sp>
    </p:spTree>
    <p:extLst>
      <p:ext uri="{BB962C8B-B14F-4D97-AF65-F5344CB8AC3E}">
        <p14:creationId xmlns:p14="http://schemas.microsoft.com/office/powerpoint/2010/main" val="1683846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2">
            <a:extLst>
              <a:ext uri="{FF2B5EF4-FFF2-40B4-BE49-F238E27FC236}">
                <a16:creationId xmlns:a16="http://schemas.microsoft.com/office/drawing/2014/main" id="{7CE07526-8F8A-40C5-90CC-DCB056CB938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990575" indent="-380990">
              <a:defRPr>
                <a:solidFill>
                  <a:schemeClr val="tx1"/>
                </a:solidFill>
                <a:latin typeface="Arial" panose="020B0604020202020204" pitchFamily="34" charset="0"/>
                <a:ea typeface="MS PGothic" panose="020B0600070205080204" pitchFamily="34" charset="-128"/>
              </a:defRPr>
            </a:lvl2pPr>
            <a:lvl3pPr marL="1523962" indent="-304792">
              <a:defRPr>
                <a:solidFill>
                  <a:schemeClr val="tx1"/>
                </a:solidFill>
                <a:latin typeface="Arial" panose="020B0604020202020204" pitchFamily="34" charset="0"/>
                <a:ea typeface="MS PGothic" panose="020B0600070205080204" pitchFamily="34" charset="-128"/>
              </a:defRPr>
            </a:lvl3pPr>
            <a:lvl4pPr marL="2133547" indent="-304792">
              <a:defRPr>
                <a:solidFill>
                  <a:schemeClr val="tx1"/>
                </a:solidFill>
                <a:latin typeface="Arial" panose="020B0604020202020204" pitchFamily="34" charset="0"/>
                <a:ea typeface="MS PGothic" panose="020B0600070205080204" pitchFamily="34" charset="-128"/>
              </a:defRPr>
            </a:lvl4pPr>
            <a:lvl5pPr marL="2743131" indent="-304792">
              <a:defRPr>
                <a:solidFill>
                  <a:schemeClr val="tx1"/>
                </a:solidFill>
                <a:latin typeface="Arial" panose="020B0604020202020204" pitchFamily="34" charset="0"/>
                <a:ea typeface="MS PGothic" panose="020B0600070205080204" pitchFamily="34" charset="-128"/>
              </a:defRPr>
            </a:lvl5pPr>
            <a:lvl6pPr marL="3352716" indent="-304792" defTabSz="60746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962301" indent="-304792" defTabSz="60746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4571886" indent="-304792" defTabSz="60746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5181470" indent="-304792" defTabSz="60746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607469" fontAlgn="base">
              <a:spcBef>
                <a:spcPct val="0"/>
              </a:spcBef>
              <a:spcAft>
                <a:spcPct val="0"/>
              </a:spcAft>
            </a:pPr>
            <a:fld id="{E1DEDDF1-BE1B-487F-9140-CCE29658142E}" type="slidenum">
              <a:rPr lang="en-US" altLang="en-US">
                <a:solidFill>
                  <a:srgbClr val="FFFFFF"/>
                </a:solidFill>
              </a:rPr>
              <a:pPr defTabSz="607469" fontAlgn="base">
                <a:spcBef>
                  <a:spcPct val="0"/>
                </a:spcBef>
                <a:spcAft>
                  <a:spcPct val="0"/>
                </a:spcAft>
              </a:pPr>
              <a:t>15</a:t>
            </a:fld>
            <a:endParaRPr lang="en-US" altLang="en-US">
              <a:solidFill>
                <a:srgbClr val="FFFFFF"/>
              </a:solidFill>
            </a:endParaRPr>
          </a:p>
        </p:txBody>
      </p:sp>
      <p:sp>
        <p:nvSpPr>
          <p:cNvPr id="6" name="Title 1">
            <a:extLst>
              <a:ext uri="{FF2B5EF4-FFF2-40B4-BE49-F238E27FC236}">
                <a16:creationId xmlns:a16="http://schemas.microsoft.com/office/drawing/2014/main" id="{46BD94C7-E68C-4D09-A6FE-938043EB4A0D}"/>
              </a:ext>
            </a:extLst>
          </p:cNvPr>
          <p:cNvSpPr>
            <a:spLocks noGrp="1"/>
          </p:cNvSpPr>
          <p:nvPr>
            <p:ph type="ctrTitle"/>
          </p:nvPr>
        </p:nvSpPr>
        <p:spPr>
          <a:xfrm>
            <a:off x="491067" y="2476501"/>
            <a:ext cx="11201400" cy="1140884"/>
          </a:xfrm>
        </p:spPr>
        <p:txBody>
          <a:bodyPr/>
          <a:lstStyle/>
          <a:p>
            <a:pPr>
              <a:defRPr/>
            </a:pPr>
            <a:r>
              <a:rPr lang="en-US" dirty="0">
                <a:ea typeface="ＭＳ Ｐゴシック" charset="0"/>
              </a:rPr>
              <a:t>WHY Inequities EXIST:</a:t>
            </a:r>
            <a:br>
              <a:rPr lang="en-US" dirty="0">
                <a:ea typeface="ＭＳ Ｐゴシック" charset="0"/>
              </a:rPr>
            </a:br>
            <a:br>
              <a:rPr lang="en-US" dirty="0">
                <a:ea typeface="ＭＳ Ｐゴシック" charset="0"/>
              </a:rPr>
            </a:br>
            <a:r>
              <a:rPr lang="en-US" dirty="0">
                <a:ea typeface="ＭＳ Ｐゴシック" charset="0"/>
              </a:rPr>
              <a:t>Structural problems require structural solutions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A8E198-3E01-4BC1-A16E-3598745EEC39}"/>
              </a:ext>
            </a:extLst>
          </p:cNvPr>
          <p:cNvSpPr>
            <a:spLocks noGrp="1"/>
          </p:cNvSpPr>
          <p:nvPr>
            <p:ph type="body" sz="quarter" idx="11"/>
          </p:nvPr>
        </p:nvSpPr>
        <p:spPr/>
        <p:txBody>
          <a:bodyPr/>
          <a:lstStyle/>
          <a:p>
            <a:pPr marL="0" indent="0">
              <a:buNone/>
            </a:pPr>
            <a:r>
              <a:rPr lang="en-US" b="1" dirty="0"/>
              <a:t>What matters to Who ?  How does this translate to investments, policies, and priorities?</a:t>
            </a:r>
          </a:p>
          <a:p>
            <a:endParaRPr lang="en-US" dirty="0"/>
          </a:p>
          <a:p>
            <a:r>
              <a:rPr lang="en-US" dirty="0">
                <a:highlight>
                  <a:srgbClr val="FFFF00"/>
                </a:highlight>
              </a:rPr>
              <a:t>66% </a:t>
            </a:r>
            <a:r>
              <a:rPr lang="en-US" dirty="0"/>
              <a:t>of Black, Indigenous, Latinx, and Asian Pacific Islanders compared to </a:t>
            </a:r>
            <a:r>
              <a:rPr lang="en-US" dirty="0">
                <a:highlight>
                  <a:srgbClr val="FFFF00"/>
                </a:highlight>
              </a:rPr>
              <a:t>33% </a:t>
            </a:r>
            <a:r>
              <a:rPr lang="en-US" dirty="0"/>
              <a:t>say Racism is Public Health Crisis</a:t>
            </a:r>
          </a:p>
          <a:p>
            <a:endParaRPr lang="en-US" dirty="0"/>
          </a:p>
          <a:p>
            <a:endParaRPr lang="en-US" dirty="0"/>
          </a:p>
          <a:p>
            <a:r>
              <a:rPr lang="en-US" dirty="0">
                <a:highlight>
                  <a:srgbClr val="FFFF00"/>
                </a:highlight>
              </a:rPr>
              <a:t>42% </a:t>
            </a:r>
            <a:r>
              <a:rPr lang="en-US" dirty="0"/>
              <a:t>of white Minnesotans say Racism is significant problem compared to </a:t>
            </a:r>
            <a:r>
              <a:rPr lang="en-US" dirty="0">
                <a:highlight>
                  <a:srgbClr val="FFFF00"/>
                </a:highlight>
              </a:rPr>
              <a:t>80% </a:t>
            </a:r>
            <a:r>
              <a:rPr lang="en-US" dirty="0"/>
              <a:t>of Black, Indigenous, Latinx, and Asian Pacific Islanders </a:t>
            </a:r>
          </a:p>
          <a:p>
            <a:pPr marL="0" indent="0">
              <a:buNone/>
            </a:pPr>
            <a:endParaRPr lang="en-US" dirty="0"/>
          </a:p>
        </p:txBody>
      </p:sp>
      <p:sp>
        <p:nvSpPr>
          <p:cNvPr id="3" name="Title 2">
            <a:extLst>
              <a:ext uri="{FF2B5EF4-FFF2-40B4-BE49-F238E27FC236}">
                <a16:creationId xmlns:a16="http://schemas.microsoft.com/office/drawing/2014/main" id="{3FF4D3C8-017A-4FAD-AFF2-A5B05CF49047}"/>
              </a:ext>
            </a:extLst>
          </p:cNvPr>
          <p:cNvSpPr>
            <a:spLocks noGrp="1"/>
          </p:cNvSpPr>
          <p:nvPr>
            <p:ph type="title"/>
          </p:nvPr>
        </p:nvSpPr>
        <p:spPr/>
        <p:txBody>
          <a:bodyPr/>
          <a:lstStyle/>
          <a:p>
            <a:r>
              <a:rPr lang="en-US" dirty="0"/>
              <a:t>BCBS POLL: Inequities in priorities</a:t>
            </a:r>
          </a:p>
        </p:txBody>
      </p:sp>
      <p:sp>
        <p:nvSpPr>
          <p:cNvPr id="4" name="Slide Number Placeholder 3">
            <a:extLst>
              <a:ext uri="{FF2B5EF4-FFF2-40B4-BE49-F238E27FC236}">
                <a16:creationId xmlns:a16="http://schemas.microsoft.com/office/drawing/2014/main" id="{46599B54-8307-43B0-A880-83A9DA586A1D}"/>
              </a:ext>
            </a:extLst>
          </p:cNvPr>
          <p:cNvSpPr>
            <a:spLocks noGrp="1"/>
          </p:cNvSpPr>
          <p:nvPr>
            <p:ph type="sldNum" sz="quarter" idx="12"/>
          </p:nvPr>
        </p:nvSpPr>
        <p:spPr/>
        <p:txBody>
          <a:bodyPr/>
          <a:lstStyle/>
          <a:p>
            <a:pPr defTabSz="607469" fontAlgn="base">
              <a:spcBef>
                <a:spcPct val="0"/>
              </a:spcBef>
              <a:spcAft>
                <a:spcPct val="0"/>
              </a:spcAft>
              <a:defRPr/>
            </a:pPr>
            <a:fld id="{DE8347A3-65AA-4E9F-8150-FE80A592F987}" type="slidenum">
              <a:rPr lang="en-US" altLang="en-US"/>
              <a:pPr defTabSz="607469" fontAlgn="base">
                <a:spcBef>
                  <a:spcPct val="0"/>
                </a:spcBef>
                <a:spcAft>
                  <a:spcPct val="0"/>
                </a:spcAft>
                <a:defRPr/>
              </a:pPr>
              <a:t>16</a:t>
            </a:fld>
            <a:endParaRPr lang="en-US" altLang="en-US" dirty="0"/>
          </a:p>
        </p:txBody>
      </p:sp>
    </p:spTree>
    <p:extLst>
      <p:ext uri="{BB962C8B-B14F-4D97-AF65-F5344CB8AC3E}">
        <p14:creationId xmlns:p14="http://schemas.microsoft.com/office/powerpoint/2010/main" val="4171585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
            <a:extLst>
              <a:ext uri="{FF2B5EF4-FFF2-40B4-BE49-F238E27FC236}">
                <a16:creationId xmlns:a16="http://schemas.microsoft.com/office/drawing/2014/main" id="{41ABAEEE-3741-E442-A2FB-E98834548598}"/>
              </a:ext>
            </a:extLst>
          </p:cNvPr>
          <p:cNvSpPr txBox="1">
            <a:spLocks/>
          </p:cNvSpPr>
          <p:nvPr/>
        </p:nvSpPr>
        <p:spPr>
          <a:xfrm>
            <a:off x="0" y="210242"/>
            <a:ext cx="12192000" cy="1006997"/>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3600" b="0" i="0" kern="1200">
                <a:ln>
                  <a:solidFill>
                    <a:schemeClr val="tx2"/>
                  </a:solidFill>
                </a:ln>
                <a:solidFill>
                  <a:schemeClr val="tx2"/>
                </a:solidFill>
                <a:latin typeface="Tw Cen MT Condensed" panose="020B0606020104020203" pitchFamily="34" charset="77"/>
                <a:ea typeface="Roboto" panose="02000000000000000000" pitchFamily="2" charset="0"/>
                <a:cs typeface="+mj-cs"/>
              </a:defRPr>
            </a:lvl1pPr>
          </a:lstStyle>
          <a:p>
            <a:pPr algn="ctr" defTabSz="609585" fontAlgn="base">
              <a:spcAft>
                <a:spcPct val="0"/>
              </a:spcAft>
            </a:pPr>
            <a:r>
              <a:rPr lang="en-US" sz="5867" b="1" dirty="0">
                <a:ln>
                  <a:noFill/>
                </a:ln>
                <a:solidFill>
                  <a:srgbClr val="003359"/>
                </a:solidFill>
              </a:rPr>
              <a:t>Policy Opportunities</a:t>
            </a:r>
          </a:p>
        </p:txBody>
      </p:sp>
      <p:graphicFrame>
        <p:nvGraphicFramePr>
          <p:cNvPr id="3" name="Table 2">
            <a:extLst>
              <a:ext uri="{FF2B5EF4-FFF2-40B4-BE49-F238E27FC236}">
                <a16:creationId xmlns:a16="http://schemas.microsoft.com/office/drawing/2014/main" id="{D11F24FF-AFEA-1046-A046-94CF98ACB10B}"/>
              </a:ext>
            </a:extLst>
          </p:cNvPr>
          <p:cNvGraphicFramePr>
            <a:graphicFrameLocks noGrp="1"/>
          </p:cNvGraphicFramePr>
          <p:nvPr/>
        </p:nvGraphicFramePr>
        <p:xfrm>
          <a:off x="410469" y="1499519"/>
          <a:ext cx="11371063" cy="4898560"/>
        </p:xfrm>
        <a:graphic>
          <a:graphicData uri="http://schemas.openxmlformats.org/drawingml/2006/table">
            <a:tbl>
              <a:tblPr firstRow="1" bandRow="1">
                <a:tableStyleId>{5C22544A-7EE6-4342-B048-85BDC9FD1C3A}</a:tableStyleId>
              </a:tblPr>
              <a:tblGrid>
                <a:gridCol w="2203379">
                  <a:extLst>
                    <a:ext uri="{9D8B030D-6E8A-4147-A177-3AD203B41FA5}">
                      <a16:colId xmlns:a16="http://schemas.microsoft.com/office/drawing/2014/main" val="1357521214"/>
                    </a:ext>
                  </a:extLst>
                </a:gridCol>
                <a:gridCol w="2999965">
                  <a:extLst>
                    <a:ext uri="{9D8B030D-6E8A-4147-A177-3AD203B41FA5}">
                      <a16:colId xmlns:a16="http://schemas.microsoft.com/office/drawing/2014/main" val="3681077871"/>
                    </a:ext>
                  </a:extLst>
                </a:gridCol>
                <a:gridCol w="3119719">
                  <a:extLst>
                    <a:ext uri="{9D8B030D-6E8A-4147-A177-3AD203B41FA5}">
                      <a16:colId xmlns:a16="http://schemas.microsoft.com/office/drawing/2014/main" val="2709015960"/>
                    </a:ext>
                  </a:extLst>
                </a:gridCol>
                <a:gridCol w="3048000">
                  <a:extLst>
                    <a:ext uri="{9D8B030D-6E8A-4147-A177-3AD203B41FA5}">
                      <a16:colId xmlns:a16="http://schemas.microsoft.com/office/drawing/2014/main" val="4280007319"/>
                    </a:ext>
                  </a:extLst>
                </a:gridCol>
              </a:tblGrid>
              <a:tr h="2316904">
                <a:tc>
                  <a:txBody>
                    <a:bodyPr/>
                    <a:lstStyle/>
                    <a:p>
                      <a:pPr algn="ctr">
                        <a:lnSpc>
                          <a:spcPct val="100000"/>
                        </a:lnSpc>
                      </a:pPr>
                      <a:endParaRPr lang="en-US" sz="2400" b="0" i="0" dirty="0">
                        <a:solidFill>
                          <a:schemeClr val="tx1">
                            <a:lumMod val="75000"/>
                            <a:lumOff val="25000"/>
                          </a:schemeClr>
                        </a:solidFill>
                        <a:latin typeface="Tw Cen MT Condensed" panose="020B0606020104020203" pitchFamily="34" charset="77"/>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2400" b="1" i="0" u="sng" dirty="0">
                          <a:solidFill>
                            <a:srgbClr val="0070C0"/>
                          </a:solidFill>
                          <a:latin typeface="Tw Cen MT Condensed" panose="020B0606020104020203" pitchFamily="34" charset="77"/>
                        </a:rPr>
                        <a:t>Prioritize Public Health Programs to Address Racial Disparities in Serious Diseases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3200" b="1" i="0" u="sng" dirty="0">
                          <a:solidFill>
                            <a:srgbClr val="0070C0"/>
                          </a:solidFill>
                          <a:latin typeface="Tw Cen MT Condensed" panose="020B0606020104020203" pitchFamily="34" charset="77"/>
                        </a:rPr>
                        <a:t>State Agencies Consider Racial Equity Issues </a:t>
                      </a:r>
                      <a:br>
                        <a:rPr lang="en-US" sz="3200" b="1" i="0" u="sng" dirty="0">
                          <a:solidFill>
                            <a:srgbClr val="0070C0"/>
                          </a:solidFill>
                          <a:latin typeface="Tw Cen MT Condensed" panose="020B0606020104020203" pitchFamily="34" charset="77"/>
                        </a:rPr>
                      </a:br>
                      <a:r>
                        <a:rPr lang="en-US" sz="3200" b="1" i="0" u="sng" dirty="0">
                          <a:solidFill>
                            <a:srgbClr val="0070C0"/>
                          </a:solidFill>
                          <a:latin typeface="Tw Cen MT Condensed" panose="020B0606020104020203" pitchFamily="34" charset="77"/>
                        </a:rPr>
                        <a:t>In Policies, Budgets </a:t>
                      </a:r>
                      <a:br>
                        <a:rPr lang="en-US" sz="3200" b="1" i="0" u="sng" dirty="0">
                          <a:solidFill>
                            <a:srgbClr val="0070C0"/>
                          </a:solidFill>
                          <a:latin typeface="Tw Cen MT Condensed" panose="020B0606020104020203" pitchFamily="34" charset="77"/>
                        </a:rPr>
                      </a:br>
                      <a:r>
                        <a:rPr lang="en-US" sz="3200" b="1" i="0" u="sng" dirty="0">
                          <a:solidFill>
                            <a:srgbClr val="0070C0"/>
                          </a:solidFill>
                          <a:latin typeface="Tw Cen MT Condensed" panose="020B0606020104020203" pitchFamily="34" charset="77"/>
                        </a:rPr>
                        <a:t>and Programs</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2400" b="1" i="0" u="sng" dirty="0">
                          <a:solidFill>
                            <a:srgbClr val="0070C0"/>
                          </a:solidFill>
                          <a:latin typeface="Tw Cen MT Condensed" panose="020B0606020104020203" pitchFamily="34" charset="77"/>
                        </a:rPr>
                        <a:t>Work with Insurance Providers and Health Systems on Social Determinants</a:t>
                      </a:r>
                    </a:p>
                  </a:txBody>
                  <a:tcPr marL="121920" marR="121920" marT="60960" marB="6096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402463"/>
                  </a:ext>
                </a:extLst>
              </a:tr>
              <a:tr h="609600">
                <a:tc>
                  <a:txBody>
                    <a:bodyPr/>
                    <a:lstStyle/>
                    <a:p>
                      <a:pPr algn="ctr">
                        <a:lnSpc>
                          <a:spcPct val="100000"/>
                        </a:lnSpc>
                      </a:pPr>
                      <a:r>
                        <a:rPr lang="en-US" sz="2400" b="1" i="0" dirty="0">
                          <a:solidFill>
                            <a:schemeClr val="tx1">
                              <a:lumMod val="95000"/>
                              <a:lumOff val="5000"/>
                            </a:schemeClr>
                          </a:solidFill>
                          <a:latin typeface="Tw Cen MT Condensed" panose="020B0606020104020203" pitchFamily="34" charset="77"/>
                        </a:rPr>
                        <a:t>Strong Support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2400" b="1" i="0" dirty="0">
                          <a:solidFill>
                            <a:schemeClr val="tx1">
                              <a:lumMod val="95000"/>
                              <a:lumOff val="5000"/>
                            </a:schemeClr>
                          </a:solidFill>
                          <a:latin typeface="Tw Cen MT Condensed" panose="020B0606020104020203" pitchFamily="34" charset="77"/>
                        </a:rPr>
                        <a:t>25%</a:t>
                      </a:r>
                    </a:p>
                  </a:txBody>
                  <a:tcPr marL="121920" marR="121920"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3200" b="1" i="0" dirty="0">
                          <a:solidFill>
                            <a:schemeClr val="tx1">
                              <a:lumMod val="95000"/>
                              <a:lumOff val="5000"/>
                            </a:schemeClr>
                          </a:solidFill>
                          <a:latin typeface="Tw Cen MT Condensed" panose="020B0606020104020203" pitchFamily="34" charset="77"/>
                        </a:rPr>
                        <a:t>31%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2400" b="1" i="0" dirty="0">
                          <a:solidFill>
                            <a:schemeClr val="tx1">
                              <a:lumMod val="95000"/>
                              <a:lumOff val="5000"/>
                            </a:schemeClr>
                          </a:solidFill>
                          <a:latin typeface="Tw Cen MT Condensed" panose="020B0606020104020203" pitchFamily="34" charset="77"/>
                        </a:rPr>
                        <a:t>27%</a:t>
                      </a:r>
                    </a:p>
                  </a:txBody>
                  <a:tcPr marL="121920" marR="121920"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631577"/>
                  </a:ext>
                </a:extLst>
              </a:tr>
              <a:tr h="609600">
                <a:tc>
                  <a:txBody>
                    <a:bodyPr/>
                    <a:lstStyle/>
                    <a:p>
                      <a:pPr algn="ctr">
                        <a:lnSpc>
                          <a:spcPct val="100000"/>
                        </a:lnSpc>
                      </a:pPr>
                      <a:r>
                        <a:rPr lang="en-US" sz="2400" b="1" i="0" dirty="0">
                          <a:solidFill>
                            <a:schemeClr val="tx1">
                              <a:lumMod val="95000"/>
                              <a:lumOff val="5000"/>
                            </a:schemeClr>
                          </a:solidFill>
                          <a:latin typeface="Tw Cen MT Condensed" panose="020B0606020104020203" pitchFamily="34" charset="77"/>
                        </a:rPr>
                        <a:t>Support</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2400" b="1" i="0" dirty="0">
                          <a:solidFill>
                            <a:schemeClr val="tx1">
                              <a:lumMod val="95000"/>
                              <a:lumOff val="5000"/>
                            </a:schemeClr>
                          </a:solidFill>
                          <a:latin typeface="Tw Cen MT Condensed" panose="020B0606020104020203" pitchFamily="34" charset="77"/>
                        </a:rPr>
                        <a:t>34%</a:t>
                      </a:r>
                    </a:p>
                  </a:txBody>
                  <a:tcPr marL="121920" marR="121920"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i="0" dirty="0">
                          <a:solidFill>
                            <a:schemeClr val="tx1">
                              <a:lumMod val="95000"/>
                              <a:lumOff val="5000"/>
                            </a:schemeClr>
                          </a:solidFill>
                          <a:latin typeface="Tw Cen MT Condensed" panose="020B0606020104020203" pitchFamily="34" charset="77"/>
                        </a:rPr>
                        <a:t>30%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2400" b="1" i="0" dirty="0">
                          <a:solidFill>
                            <a:schemeClr val="tx1">
                              <a:lumMod val="95000"/>
                              <a:lumOff val="5000"/>
                            </a:schemeClr>
                          </a:solidFill>
                          <a:latin typeface="Tw Cen MT Condensed" panose="020B0606020104020203" pitchFamily="34" charset="77"/>
                        </a:rPr>
                        <a:t>36%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7708839"/>
                  </a:ext>
                </a:extLst>
              </a:tr>
              <a:tr h="609600">
                <a:tc>
                  <a:txBody>
                    <a:bodyPr/>
                    <a:lstStyle/>
                    <a:p>
                      <a:pPr algn="ctr">
                        <a:lnSpc>
                          <a:spcPct val="100000"/>
                        </a:lnSpc>
                      </a:pPr>
                      <a:r>
                        <a:rPr lang="en-US" sz="2400" b="1" i="0" dirty="0">
                          <a:solidFill>
                            <a:schemeClr val="tx1">
                              <a:lumMod val="95000"/>
                              <a:lumOff val="5000"/>
                            </a:schemeClr>
                          </a:solidFill>
                          <a:latin typeface="Tw Cen MT Condensed" panose="020B0606020104020203" pitchFamily="34" charset="77"/>
                        </a:rPr>
                        <a:t>Opposition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2400" b="1" i="0" dirty="0">
                          <a:solidFill>
                            <a:schemeClr val="tx1">
                              <a:lumMod val="95000"/>
                              <a:lumOff val="5000"/>
                            </a:schemeClr>
                          </a:solidFill>
                          <a:latin typeface="Tw Cen MT Condensed" panose="020B0606020104020203" pitchFamily="34" charset="77"/>
                        </a:rPr>
                        <a:t>17%</a:t>
                      </a:r>
                    </a:p>
                  </a:txBody>
                  <a:tcPr marL="121920" marR="121920"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3200" b="1" i="0" dirty="0">
                          <a:solidFill>
                            <a:schemeClr val="tx1">
                              <a:lumMod val="95000"/>
                              <a:lumOff val="5000"/>
                            </a:schemeClr>
                          </a:solidFill>
                          <a:latin typeface="Tw Cen MT Condensed" panose="020B0606020104020203" pitchFamily="34" charset="77"/>
                        </a:rPr>
                        <a:t>14%</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2400" b="1" i="0" dirty="0">
                          <a:solidFill>
                            <a:schemeClr val="tx1">
                              <a:lumMod val="95000"/>
                              <a:lumOff val="5000"/>
                            </a:schemeClr>
                          </a:solidFill>
                          <a:latin typeface="Tw Cen MT Condensed" panose="020B0606020104020203" pitchFamily="34" charset="77"/>
                        </a:rPr>
                        <a:t>16%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7408742"/>
                  </a:ext>
                </a:extLst>
              </a:tr>
              <a:tr h="752856">
                <a:tc>
                  <a:txBody>
                    <a:bodyPr/>
                    <a:lstStyle/>
                    <a:p>
                      <a:pPr algn="ctr">
                        <a:lnSpc>
                          <a:spcPct val="100000"/>
                        </a:lnSpc>
                      </a:pPr>
                      <a:r>
                        <a:rPr lang="en-US" sz="2400" b="1" i="0" dirty="0">
                          <a:solidFill>
                            <a:schemeClr val="tx1">
                              <a:lumMod val="95000"/>
                              <a:lumOff val="5000"/>
                            </a:schemeClr>
                          </a:solidFill>
                          <a:latin typeface="Tw Cen MT Condensed" panose="020B0606020104020203" pitchFamily="34" charset="77"/>
                        </a:rPr>
                        <a:t>Strong Opposition</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2400" b="1" i="0" dirty="0">
                          <a:solidFill>
                            <a:schemeClr val="tx1">
                              <a:lumMod val="95000"/>
                              <a:lumOff val="5000"/>
                            </a:schemeClr>
                          </a:solidFill>
                          <a:latin typeface="Tw Cen MT Condensed" panose="020B0606020104020203" pitchFamily="34" charset="77"/>
                        </a:rPr>
                        <a:t>20%</a:t>
                      </a:r>
                    </a:p>
                  </a:txBody>
                  <a:tcPr marL="121920" marR="121920"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i="0" dirty="0">
                          <a:solidFill>
                            <a:schemeClr val="tx1">
                              <a:lumMod val="95000"/>
                              <a:lumOff val="5000"/>
                            </a:schemeClr>
                          </a:solidFill>
                          <a:latin typeface="Tw Cen MT Condensed" panose="020B0606020104020203" pitchFamily="34" charset="77"/>
                        </a:rPr>
                        <a:t>21%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2400" b="1" i="0" dirty="0">
                          <a:solidFill>
                            <a:schemeClr val="tx1">
                              <a:lumMod val="95000"/>
                              <a:lumOff val="5000"/>
                            </a:schemeClr>
                          </a:solidFill>
                          <a:latin typeface="Tw Cen MT Condensed" panose="020B0606020104020203" pitchFamily="34" charset="77"/>
                        </a:rPr>
                        <a:t>20%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0233892"/>
                  </a:ext>
                </a:extLst>
              </a:tr>
            </a:tbl>
          </a:graphicData>
        </a:graphic>
      </p:graphicFrame>
      <p:sp>
        <p:nvSpPr>
          <p:cNvPr id="2" name="Rectangle 1">
            <a:extLst>
              <a:ext uri="{FF2B5EF4-FFF2-40B4-BE49-F238E27FC236}">
                <a16:creationId xmlns:a16="http://schemas.microsoft.com/office/drawing/2014/main" id="{B689FC10-C31F-6A4C-B293-AA1B52FB102F}"/>
              </a:ext>
            </a:extLst>
          </p:cNvPr>
          <p:cNvSpPr/>
          <p:nvPr/>
        </p:nvSpPr>
        <p:spPr>
          <a:xfrm>
            <a:off x="4696105" y="3304141"/>
            <a:ext cx="718465" cy="502766"/>
          </a:xfrm>
          <a:prstGeom prst="rect">
            <a:avLst/>
          </a:prstGeom>
          <a:noFill/>
        </p:spPr>
        <p:txBody>
          <a:bodyPr wrap="none">
            <a:spAutoFit/>
          </a:bodyPr>
          <a:lstStyle/>
          <a:p>
            <a:pPr algn="ctr" defTabSz="607469" eaLnBrk="0" fontAlgn="base" hangingPunct="0">
              <a:spcBef>
                <a:spcPct val="0"/>
              </a:spcBef>
              <a:spcAft>
                <a:spcPct val="0"/>
              </a:spcAft>
            </a:pPr>
            <a:r>
              <a:rPr lang="en-US" sz="2667" b="1" dirty="0">
                <a:solidFill>
                  <a:srgbClr val="003359"/>
                </a:solidFill>
                <a:latin typeface="Tw Cen MT Condensed" panose="020B0606020104020203" pitchFamily="34" charset="77"/>
                <a:ea typeface="MS PGothic" panose="020B0600070205080204" pitchFamily="34" charset="-128"/>
              </a:rPr>
              <a:t>59%</a:t>
            </a:r>
          </a:p>
        </p:txBody>
      </p:sp>
      <p:sp>
        <p:nvSpPr>
          <p:cNvPr id="9" name="Rectangle 8">
            <a:extLst>
              <a:ext uri="{FF2B5EF4-FFF2-40B4-BE49-F238E27FC236}">
                <a16:creationId xmlns:a16="http://schemas.microsoft.com/office/drawing/2014/main" id="{8715265D-2FC4-624D-8B8E-1BABD4F6FA07}"/>
              </a:ext>
            </a:extLst>
          </p:cNvPr>
          <p:cNvSpPr/>
          <p:nvPr/>
        </p:nvSpPr>
        <p:spPr>
          <a:xfrm>
            <a:off x="7786062" y="3275933"/>
            <a:ext cx="718465" cy="502766"/>
          </a:xfrm>
          <a:prstGeom prst="rect">
            <a:avLst/>
          </a:prstGeom>
          <a:noFill/>
        </p:spPr>
        <p:txBody>
          <a:bodyPr wrap="none">
            <a:spAutoFit/>
          </a:bodyPr>
          <a:lstStyle/>
          <a:p>
            <a:pPr algn="ctr" defTabSz="607469" eaLnBrk="0" fontAlgn="base" hangingPunct="0">
              <a:spcBef>
                <a:spcPct val="0"/>
              </a:spcBef>
              <a:spcAft>
                <a:spcPct val="0"/>
              </a:spcAft>
            </a:pPr>
            <a:r>
              <a:rPr lang="en-US" sz="2667" b="1" dirty="0">
                <a:solidFill>
                  <a:srgbClr val="003359"/>
                </a:solidFill>
                <a:latin typeface="Tw Cen MT Condensed" panose="020B0606020104020203" pitchFamily="34" charset="77"/>
                <a:ea typeface="MS PGothic" panose="020B0600070205080204" pitchFamily="34" charset="-128"/>
              </a:rPr>
              <a:t>61%</a:t>
            </a:r>
          </a:p>
        </p:txBody>
      </p:sp>
      <p:sp>
        <p:nvSpPr>
          <p:cNvPr id="10" name="Rectangle 9">
            <a:extLst>
              <a:ext uri="{FF2B5EF4-FFF2-40B4-BE49-F238E27FC236}">
                <a16:creationId xmlns:a16="http://schemas.microsoft.com/office/drawing/2014/main" id="{6795D38F-40E0-EF4C-BF32-EEE8B22D6627}"/>
              </a:ext>
            </a:extLst>
          </p:cNvPr>
          <p:cNvSpPr/>
          <p:nvPr/>
        </p:nvSpPr>
        <p:spPr>
          <a:xfrm>
            <a:off x="10864148" y="3275933"/>
            <a:ext cx="718465" cy="502766"/>
          </a:xfrm>
          <a:prstGeom prst="rect">
            <a:avLst/>
          </a:prstGeom>
          <a:noFill/>
        </p:spPr>
        <p:txBody>
          <a:bodyPr wrap="none">
            <a:spAutoFit/>
          </a:bodyPr>
          <a:lstStyle/>
          <a:p>
            <a:pPr algn="ctr" defTabSz="607469" eaLnBrk="0" fontAlgn="base" hangingPunct="0">
              <a:spcBef>
                <a:spcPct val="0"/>
              </a:spcBef>
              <a:spcAft>
                <a:spcPct val="0"/>
              </a:spcAft>
            </a:pPr>
            <a:r>
              <a:rPr lang="en-US" sz="2667" b="1" dirty="0">
                <a:solidFill>
                  <a:srgbClr val="003359"/>
                </a:solidFill>
                <a:latin typeface="Tw Cen MT Condensed" panose="020B0606020104020203" pitchFamily="34" charset="77"/>
                <a:ea typeface="MS PGothic" panose="020B0600070205080204" pitchFamily="34" charset="-128"/>
              </a:rPr>
              <a:t>63%</a:t>
            </a:r>
          </a:p>
        </p:txBody>
      </p:sp>
      <p:sp>
        <p:nvSpPr>
          <p:cNvPr id="7" name="Right Bracket 6">
            <a:extLst>
              <a:ext uri="{FF2B5EF4-FFF2-40B4-BE49-F238E27FC236}">
                <a16:creationId xmlns:a16="http://schemas.microsoft.com/office/drawing/2014/main" id="{A6F7D74F-9CF5-A44E-BB84-429374F66CCC}"/>
              </a:ext>
            </a:extLst>
          </p:cNvPr>
          <p:cNvSpPr/>
          <p:nvPr/>
        </p:nvSpPr>
        <p:spPr>
          <a:xfrm>
            <a:off x="4528427" y="3134036"/>
            <a:ext cx="105748" cy="770627"/>
          </a:xfrm>
          <a:prstGeom prst="rightBracket">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7469" eaLnBrk="0" fontAlgn="base" hangingPunct="0">
              <a:spcBef>
                <a:spcPct val="0"/>
              </a:spcBef>
              <a:spcAft>
                <a:spcPct val="0"/>
              </a:spcAft>
            </a:pPr>
            <a:endParaRPr lang="en-US" sz="2400" dirty="0">
              <a:solidFill>
                <a:srgbClr val="0094D7"/>
              </a:solidFill>
              <a:latin typeface="Calibri"/>
            </a:endParaRPr>
          </a:p>
        </p:txBody>
      </p:sp>
      <p:sp>
        <p:nvSpPr>
          <p:cNvPr id="11" name="Right Bracket 10">
            <a:extLst>
              <a:ext uri="{FF2B5EF4-FFF2-40B4-BE49-F238E27FC236}">
                <a16:creationId xmlns:a16="http://schemas.microsoft.com/office/drawing/2014/main" id="{059F53A3-D6A9-104A-A45E-6162789B7501}"/>
              </a:ext>
            </a:extLst>
          </p:cNvPr>
          <p:cNvSpPr/>
          <p:nvPr/>
        </p:nvSpPr>
        <p:spPr>
          <a:xfrm>
            <a:off x="7627890" y="3134036"/>
            <a:ext cx="105748" cy="770627"/>
          </a:xfrm>
          <a:prstGeom prst="rightBracket">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7469" eaLnBrk="0" fontAlgn="base" hangingPunct="0">
              <a:spcBef>
                <a:spcPct val="0"/>
              </a:spcBef>
              <a:spcAft>
                <a:spcPct val="0"/>
              </a:spcAft>
            </a:pPr>
            <a:endParaRPr lang="en-US" sz="2400" dirty="0">
              <a:solidFill>
                <a:srgbClr val="0094D7"/>
              </a:solidFill>
              <a:latin typeface="Calibri"/>
            </a:endParaRPr>
          </a:p>
        </p:txBody>
      </p:sp>
      <p:sp>
        <p:nvSpPr>
          <p:cNvPr id="14" name="Right Bracket 13">
            <a:extLst>
              <a:ext uri="{FF2B5EF4-FFF2-40B4-BE49-F238E27FC236}">
                <a16:creationId xmlns:a16="http://schemas.microsoft.com/office/drawing/2014/main" id="{B3F3F90E-D888-D749-AAC2-C9D114D7AA1E}"/>
              </a:ext>
            </a:extLst>
          </p:cNvPr>
          <p:cNvSpPr/>
          <p:nvPr/>
        </p:nvSpPr>
        <p:spPr>
          <a:xfrm>
            <a:off x="10665229" y="3134036"/>
            <a:ext cx="105748" cy="770627"/>
          </a:xfrm>
          <a:prstGeom prst="rightBracket">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7469" eaLnBrk="0" fontAlgn="base" hangingPunct="0">
              <a:spcBef>
                <a:spcPct val="0"/>
              </a:spcBef>
              <a:spcAft>
                <a:spcPct val="0"/>
              </a:spcAft>
            </a:pPr>
            <a:endParaRPr lang="en-US" sz="2400" dirty="0">
              <a:solidFill>
                <a:srgbClr val="0094D7"/>
              </a:solidFill>
              <a:latin typeface="Calibri"/>
            </a:endParaRPr>
          </a:p>
        </p:txBody>
      </p:sp>
    </p:spTree>
    <p:extLst>
      <p:ext uri="{BB962C8B-B14F-4D97-AF65-F5344CB8AC3E}">
        <p14:creationId xmlns:p14="http://schemas.microsoft.com/office/powerpoint/2010/main" val="3894250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612B-C528-47D0-A8BF-1679507388B7}"/>
              </a:ext>
            </a:extLst>
          </p:cNvPr>
          <p:cNvSpPr>
            <a:spLocks noGrp="1"/>
          </p:cNvSpPr>
          <p:nvPr>
            <p:ph type="title"/>
          </p:nvPr>
        </p:nvSpPr>
        <p:spPr/>
        <p:txBody>
          <a:bodyPr/>
          <a:lstStyle/>
          <a:p>
            <a:r>
              <a:rPr lang="en-US" sz="2667" dirty="0"/>
              <a:t>For the wonks: Structural Competence</a:t>
            </a:r>
          </a:p>
        </p:txBody>
      </p:sp>
      <p:sp>
        <p:nvSpPr>
          <p:cNvPr id="3" name="Text Placeholder 2">
            <a:extLst>
              <a:ext uri="{FF2B5EF4-FFF2-40B4-BE49-F238E27FC236}">
                <a16:creationId xmlns:a16="http://schemas.microsoft.com/office/drawing/2014/main" id="{C4516806-E0B9-4AB2-87C6-2F61780A9CD1}"/>
              </a:ext>
            </a:extLst>
          </p:cNvPr>
          <p:cNvSpPr>
            <a:spLocks noGrp="1"/>
          </p:cNvSpPr>
          <p:nvPr>
            <p:ph type="body" sz="quarter" idx="11"/>
          </p:nvPr>
        </p:nvSpPr>
        <p:spPr>
          <a:xfrm>
            <a:off x="458629" y="1666991"/>
            <a:ext cx="11733371" cy="4985693"/>
          </a:xfrm>
        </p:spPr>
        <p:txBody>
          <a:bodyPr/>
          <a:lstStyle/>
          <a:p>
            <a:pPr marL="0" indent="0">
              <a:buNone/>
            </a:pPr>
            <a:r>
              <a:rPr lang="en-US" dirty="0"/>
              <a:t> "Changing Hearts, Minds, and Structures: Advancing Equity and Health Eq" by Susan R. Weisman, Ayah Helmy et al. </a:t>
            </a:r>
          </a:p>
          <a:p>
            <a:pPr marL="0" indent="0">
              <a:buNone/>
            </a:pPr>
            <a:r>
              <a:rPr lang="en-US" u="sng" dirty="0">
                <a:hlinkClick r:id="rId3"/>
              </a:rPr>
              <a:t>https://open.mitchellhamline.edu/mhlr/vol44/iss4/4/</a:t>
            </a:r>
            <a:endParaRPr lang="en-US" dirty="0"/>
          </a:p>
          <a:p>
            <a:pPr marL="0" indent="0">
              <a:buNone/>
            </a:pPr>
            <a:endParaRPr lang="en-US" dirty="0"/>
          </a:p>
          <a:p>
            <a:r>
              <a:rPr lang="en-US" dirty="0" err="1"/>
              <a:t>Metzl</a:t>
            </a:r>
            <a:r>
              <a:rPr lang="en-US" dirty="0"/>
              <a:t> &amp; Roberts. Structural Competency Meets Structural Racism: Race, Politics, and the Structure of Medical Knowledge</a:t>
            </a:r>
            <a:br>
              <a:rPr lang="en-US" dirty="0"/>
            </a:br>
            <a:r>
              <a:rPr lang="en-US" u="sng" dirty="0">
                <a:hlinkClick r:id="rId4"/>
              </a:rPr>
              <a:t>https://journalofethics.ama-assn.org/article/structural-competency-meets-structural-racism-race-politics-and-structure-medical-knowledge/2014-09</a:t>
            </a:r>
            <a:br>
              <a:rPr lang="en-US" dirty="0"/>
            </a:br>
            <a:br>
              <a:rPr lang="en-US" dirty="0"/>
            </a:br>
            <a:endParaRPr lang="en-US" dirty="0"/>
          </a:p>
        </p:txBody>
      </p:sp>
      <p:sp>
        <p:nvSpPr>
          <p:cNvPr id="4" name="Slide Number Placeholder 3">
            <a:extLst>
              <a:ext uri="{FF2B5EF4-FFF2-40B4-BE49-F238E27FC236}">
                <a16:creationId xmlns:a16="http://schemas.microsoft.com/office/drawing/2014/main" id="{6B673EED-2D6B-4091-8FC8-6546952B10EE}"/>
              </a:ext>
            </a:extLst>
          </p:cNvPr>
          <p:cNvSpPr>
            <a:spLocks noGrp="1"/>
          </p:cNvSpPr>
          <p:nvPr>
            <p:ph type="sldNum" sz="quarter" idx="12"/>
          </p:nvPr>
        </p:nvSpPr>
        <p:spPr/>
        <p:txBody>
          <a:bodyPr/>
          <a:lstStyle/>
          <a:p>
            <a:pPr defTabSz="607469" fontAlgn="base">
              <a:spcBef>
                <a:spcPct val="0"/>
              </a:spcBef>
              <a:spcAft>
                <a:spcPct val="0"/>
              </a:spcAft>
              <a:defRPr/>
            </a:pPr>
            <a:fld id="{10BB4466-A43D-42AD-9F3B-600051C83BCF}" type="slidenum">
              <a:rPr lang="en-US" altLang="en-US"/>
              <a:pPr defTabSz="607469" fontAlgn="base">
                <a:spcBef>
                  <a:spcPct val="0"/>
                </a:spcBef>
                <a:spcAft>
                  <a:spcPct val="0"/>
                </a:spcAft>
                <a:defRPr/>
              </a:pPr>
              <a:t>18</a:t>
            </a:fld>
            <a:endParaRPr lang="en-US" altLang="en-US"/>
          </a:p>
        </p:txBody>
      </p:sp>
    </p:spTree>
    <p:extLst>
      <p:ext uri="{BB962C8B-B14F-4D97-AF65-F5344CB8AC3E}">
        <p14:creationId xmlns:p14="http://schemas.microsoft.com/office/powerpoint/2010/main" val="465163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84AE-057D-48C0-AA9E-BE0BE97A5A1B}"/>
              </a:ext>
            </a:extLst>
          </p:cNvPr>
          <p:cNvSpPr>
            <a:spLocks noGrp="1"/>
          </p:cNvSpPr>
          <p:nvPr>
            <p:ph type="title"/>
          </p:nvPr>
        </p:nvSpPr>
        <p:spPr>
          <a:xfrm>
            <a:off x="127379" y="419102"/>
            <a:ext cx="9608023" cy="1036637"/>
          </a:xfrm>
        </p:spPr>
        <p:txBody>
          <a:bodyPr/>
          <a:lstStyle/>
          <a:p>
            <a:pPr>
              <a:defRPr/>
            </a:pPr>
            <a:r>
              <a:rPr lang="en-US" dirty="0"/>
              <a:t>How to combat inequities</a:t>
            </a:r>
          </a:p>
        </p:txBody>
      </p:sp>
      <p:sp>
        <p:nvSpPr>
          <p:cNvPr id="3" name="Text Placeholder 2">
            <a:extLst>
              <a:ext uri="{FF2B5EF4-FFF2-40B4-BE49-F238E27FC236}">
                <a16:creationId xmlns:a16="http://schemas.microsoft.com/office/drawing/2014/main" id="{088CD795-D1AA-48E8-8D2E-CA7AB5268C5A}"/>
              </a:ext>
            </a:extLst>
          </p:cNvPr>
          <p:cNvSpPr>
            <a:spLocks noGrp="1"/>
          </p:cNvSpPr>
          <p:nvPr>
            <p:ph type="body" sz="quarter" idx="11"/>
          </p:nvPr>
        </p:nvSpPr>
        <p:spPr>
          <a:xfrm>
            <a:off x="501652" y="1579564"/>
            <a:ext cx="10064749" cy="1036637"/>
          </a:xfrm>
        </p:spPr>
        <p:txBody>
          <a:bodyPr/>
          <a:lstStyle/>
          <a:p>
            <a:pPr>
              <a:defRPr/>
            </a:pPr>
            <a:r>
              <a:rPr lang="en-US" dirty="0"/>
              <a:t>RHE integration into key decision-making bodies, processes, and policies</a:t>
            </a:r>
          </a:p>
          <a:p>
            <a:pPr marL="0" indent="0">
              <a:buNone/>
              <a:defRPr/>
            </a:pPr>
            <a:endParaRPr lang="en-US" dirty="0"/>
          </a:p>
        </p:txBody>
      </p:sp>
      <p:sp>
        <p:nvSpPr>
          <p:cNvPr id="46084" name="Slide Number Placeholder 3">
            <a:extLst>
              <a:ext uri="{FF2B5EF4-FFF2-40B4-BE49-F238E27FC236}">
                <a16:creationId xmlns:a16="http://schemas.microsoft.com/office/drawing/2014/main" id="{E82727D6-636A-4815-8AFD-2A43AF201FE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07469" fontAlgn="base">
              <a:spcBef>
                <a:spcPct val="0"/>
              </a:spcBef>
              <a:spcAft>
                <a:spcPct val="0"/>
              </a:spcAft>
            </a:pPr>
            <a:fld id="{8C27DADB-3F78-4511-8D30-48CC8E24194C}" type="slidenum">
              <a:rPr lang="en-US" altLang="en-US"/>
              <a:pPr defTabSz="607469" fontAlgn="base">
                <a:spcBef>
                  <a:spcPct val="0"/>
                </a:spcBef>
                <a:spcAft>
                  <a:spcPct val="0"/>
                </a:spcAft>
              </a:pPr>
              <a:t>19</a:t>
            </a:fld>
            <a:endParaRPr lang="en-US" altLang="en-US"/>
          </a:p>
        </p:txBody>
      </p:sp>
      <p:pic>
        <p:nvPicPr>
          <p:cNvPr id="46085" name="Picture 4">
            <a:extLst>
              <a:ext uri="{FF2B5EF4-FFF2-40B4-BE49-F238E27FC236}">
                <a16:creationId xmlns:a16="http://schemas.microsoft.com/office/drawing/2014/main" id="{D8995419-2D78-4FE3-902D-93B4B460D9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 y="2616201"/>
            <a:ext cx="11435169" cy="38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2FE27-51E1-4029-B22B-5EB2ACA569F3}"/>
              </a:ext>
            </a:extLst>
          </p:cNvPr>
          <p:cNvSpPr>
            <a:spLocks noGrp="1"/>
          </p:cNvSpPr>
          <p:nvPr>
            <p:ph idx="1"/>
          </p:nvPr>
        </p:nvSpPr>
        <p:spPr>
          <a:xfrm>
            <a:off x="796905" y="1940335"/>
            <a:ext cx="10515600" cy="1649865"/>
          </a:xfrm>
        </p:spPr>
        <p:txBody>
          <a:bodyPr>
            <a:normAutofit fontScale="25000" lnSpcReduction="20000"/>
          </a:bodyPr>
          <a:lstStyle/>
          <a:p>
            <a:pPr marL="0" indent="0" rtl="0">
              <a:spcBef>
                <a:spcPts val="0"/>
              </a:spcBef>
              <a:spcAft>
                <a:spcPts val="0"/>
              </a:spcAft>
              <a:buNone/>
            </a:pPr>
            <a:r>
              <a:rPr lang="en-US" sz="9600" b="0" i="0" u="none" strike="noStrike" dirty="0">
                <a:solidFill>
                  <a:srgbClr val="0070C0"/>
                </a:solidFill>
                <a:effectLst/>
                <a:latin typeface="Times New Roman" panose="02020603050405020304" pitchFamily="18" charset="0"/>
                <a:cs typeface="Times New Roman" panose="02020603050405020304" pitchFamily="18" charset="0"/>
              </a:rPr>
              <a:t>APPEAL is a national non-profit working to advance health equity and social justice and to eliminate commercial tobacco and cancer health-related disparities in Asian American, Native Hawaiian, and Pacific Islander communities (AA and NH/PI) since</a:t>
            </a:r>
            <a:r>
              <a:rPr lang="en-US" sz="9600" b="0" i="0" dirty="0">
                <a:solidFill>
                  <a:srgbClr val="0070C0"/>
                </a:solidFill>
                <a:effectLst/>
                <a:latin typeface="Times New Roman" panose="02020603050405020304" pitchFamily="18" charset="0"/>
                <a:cs typeface="Times New Roman" panose="02020603050405020304" pitchFamily="18" charset="0"/>
              </a:rPr>
              <a:t> 1994</a:t>
            </a:r>
            <a:r>
              <a:rPr lang="en-US" sz="7400" b="0" i="0" dirty="0">
                <a:solidFill>
                  <a:srgbClr val="0070C0"/>
                </a:solidFill>
                <a:effectLst/>
                <a:latin typeface="Times New Roman" panose="02020603050405020304" pitchFamily="18" charset="0"/>
                <a:cs typeface="Times New Roman" panose="02020603050405020304" pitchFamily="18" charset="0"/>
              </a:rPr>
              <a:t>. </a:t>
            </a:r>
            <a:endParaRPr lang="en-US" sz="7400" dirty="0">
              <a:solidFill>
                <a:srgbClr val="0070C0"/>
              </a:solidFill>
              <a:latin typeface="Times New Roman" panose="02020603050405020304" pitchFamily="18" charset="0"/>
              <a:cs typeface="Times New Roman" panose="02020603050405020304" pitchFamily="18" charset="0"/>
            </a:endParaRPr>
          </a:p>
          <a:p>
            <a:pPr marL="0" indent="0" rtl="0">
              <a:spcBef>
                <a:spcPts val="0"/>
              </a:spcBef>
              <a:spcAft>
                <a:spcPts val="0"/>
              </a:spcAft>
              <a:buNone/>
            </a:pPr>
            <a:endParaRPr lang="en-US" sz="7400" dirty="0">
              <a:solidFill>
                <a:schemeClr val="accent1">
                  <a:lumMod val="50000"/>
                </a:schemeClr>
              </a:solidFill>
              <a:latin typeface="Times New Roman" panose="02020603050405020304" pitchFamily="18" charset="0"/>
              <a:cs typeface="Times New Roman" panose="02020603050405020304" pitchFamily="18" charset="0"/>
            </a:endParaRPr>
          </a:p>
          <a:p>
            <a:pPr marL="0" indent="0" rtl="0">
              <a:spcBef>
                <a:spcPts val="0"/>
              </a:spcBef>
              <a:spcAft>
                <a:spcPts val="0"/>
              </a:spcAft>
              <a:buNone/>
            </a:pPr>
            <a:endParaRPr lang="en-US" sz="7400" dirty="0">
              <a:solidFill>
                <a:schemeClr val="accent1">
                  <a:lumMod val="50000"/>
                </a:schemeClr>
              </a:solidFill>
              <a:latin typeface="Times New Roman" panose="02020603050405020304" pitchFamily="18" charset="0"/>
              <a:cs typeface="Times New Roman" panose="02020603050405020304" pitchFamily="18" charset="0"/>
            </a:endParaRPr>
          </a:p>
          <a:p>
            <a:pPr marL="0" indent="0" rtl="0">
              <a:spcBef>
                <a:spcPts val="0"/>
              </a:spcBef>
              <a:spcAft>
                <a:spcPts val="0"/>
              </a:spcAft>
              <a:buNone/>
            </a:pPr>
            <a:endParaRPr lang="en-US" sz="7400" dirty="0">
              <a:solidFill>
                <a:schemeClr val="accent1">
                  <a:lumMod val="50000"/>
                </a:schemeClr>
              </a:solidFill>
              <a:latin typeface="Times New Roman" panose="02020603050405020304" pitchFamily="18" charset="0"/>
              <a:cs typeface="Times New Roman" panose="02020603050405020304" pitchFamily="18" charset="0"/>
            </a:endParaRPr>
          </a:p>
          <a:p>
            <a:pPr marL="0" indent="0">
              <a:buNone/>
            </a:pPr>
            <a:br>
              <a:rPr lang="en-US" dirty="0"/>
            </a:br>
            <a:endParaRPr lang="en-US" dirty="0"/>
          </a:p>
        </p:txBody>
      </p:sp>
      <p:pic>
        <p:nvPicPr>
          <p:cNvPr id="1026" name="Picture 2">
            <a:extLst>
              <a:ext uri="{FF2B5EF4-FFF2-40B4-BE49-F238E27FC236}">
                <a16:creationId xmlns:a16="http://schemas.microsoft.com/office/drawing/2014/main" id="{76AF0763-6FBB-407D-B305-5814018AE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1083" y="3157241"/>
            <a:ext cx="2967614" cy="16498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C5F839F-6BEC-478C-BA0A-C272B8F3C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03" y="4586479"/>
            <a:ext cx="2851649" cy="17519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DDC8D9F-EA4D-4E87-9BF2-49CFEABF477A}"/>
              </a:ext>
            </a:extLst>
          </p:cNvPr>
          <p:cNvPicPr>
            <a:picLocks noChangeAspect="1"/>
          </p:cNvPicPr>
          <p:nvPr/>
        </p:nvPicPr>
        <p:blipFill>
          <a:blip r:embed="rId5"/>
          <a:stretch>
            <a:fillRect/>
          </a:stretch>
        </p:blipFill>
        <p:spPr>
          <a:xfrm>
            <a:off x="1807766" y="403790"/>
            <a:ext cx="8279219" cy="1251311"/>
          </a:xfrm>
          <a:prstGeom prst="rect">
            <a:avLst/>
          </a:prstGeom>
        </p:spPr>
      </p:pic>
      <p:sp>
        <p:nvSpPr>
          <p:cNvPr id="5" name="Rectangle: Rounded Corners 4">
            <a:extLst>
              <a:ext uri="{FF2B5EF4-FFF2-40B4-BE49-F238E27FC236}">
                <a16:creationId xmlns:a16="http://schemas.microsoft.com/office/drawing/2014/main" id="{F3E5D2EC-39CA-4347-94FB-0A161D9197E0}"/>
              </a:ext>
            </a:extLst>
          </p:cNvPr>
          <p:cNvSpPr/>
          <p:nvPr/>
        </p:nvSpPr>
        <p:spPr>
          <a:xfrm>
            <a:off x="3335181" y="3601437"/>
            <a:ext cx="5439048" cy="1351402"/>
          </a:xfrm>
          <a:prstGeom prst="roundRect">
            <a:avLst/>
          </a:prstGeom>
          <a:solidFill>
            <a:srgbClr val="002060">
              <a:alpha val="9098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A8C523D-F341-4A1D-A902-121F39017132}"/>
              </a:ext>
            </a:extLst>
          </p:cNvPr>
          <p:cNvSpPr txBox="1"/>
          <p:nvPr/>
        </p:nvSpPr>
        <p:spPr>
          <a:xfrm>
            <a:off x="3529781" y="3792006"/>
            <a:ext cx="5132438" cy="923330"/>
          </a:xfrm>
          <a:prstGeom prst="rect">
            <a:avLst/>
          </a:prstGeom>
          <a:noFill/>
        </p:spPr>
        <p:txBody>
          <a:bodyPr wrap="square" rtlCol="0">
            <a:spAutoFit/>
          </a:bodyPr>
          <a:lstStyle/>
          <a:p>
            <a:pPr algn="ctr"/>
            <a:r>
              <a:rPr lang="en-US" b="1" dirty="0">
                <a:solidFill>
                  <a:schemeClr val="bg1"/>
                </a:solidFill>
                <a:latin typeface="+mj-lt"/>
              </a:rPr>
              <a:t>1 of 8 National Networks </a:t>
            </a:r>
          </a:p>
          <a:p>
            <a:pPr algn="ctr"/>
            <a:r>
              <a:rPr lang="en-US" b="1" dirty="0">
                <a:solidFill>
                  <a:schemeClr val="bg1"/>
                </a:solidFill>
                <a:latin typeface="+mj-lt"/>
              </a:rPr>
              <a:t>funded by </a:t>
            </a:r>
          </a:p>
          <a:p>
            <a:pPr algn="ctr"/>
            <a:r>
              <a:rPr lang="en-US" b="1" dirty="0">
                <a:solidFill>
                  <a:schemeClr val="bg1"/>
                </a:solidFill>
                <a:latin typeface="+mj-lt"/>
              </a:rPr>
              <a:t>Centers for Disease Control and Prevention</a:t>
            </a:r>
          </a:p>
        </p:txBody>
      </p:sp>
      <p:sp>
        <p:nvSpPr>
          <p:cNvPr id="9" name="Oval 8">
            <a:extLst>
              <a:ext uri="{FF2B5EF4-FFF2-40B4-BE49-F238E27FC236}">
                <a16:creationId xmlns:a16="http://schemas.microsoft.com/office/drawing/2014/main" id="{0952D701-8318-4A0E-8B36-A65E4B978504}"/>
              </a:ext>
            </a:extLst>
          </p:cNvPr>
          <p:cNvSpPr/>
          <p:nvPr/>
        </p:nvSpPr>
        <p:spPr>
          <a:xfrm>
            <a:off x="2933516" y="3381868"/>
            <a:ext cx="923113" cy="9396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91879238-FB2C-4B56-95BF-1233A70AF4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8912" y="3393105"/>
            <a:ext cx="923113" cy="13222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A3DA85-3C56-49C0-B792-94F44AB31C60}"/>
              </a:ext>
            </a:extLst>
          </p:cNvPr>
          <p:cNvSpPr txBox="1"/>
          <p:nvPr/>
        </p:nvSpPr>
        <p:spPr>
          <a:xfrm>
            <a:off x="3238997" y="5323486"/>
            <a:ext cx="6093122" cy="646331"/>
          </a:xfrm>
          <a:prstGeom prst="rect">
            <a:avLst/>
          </a:prstGeom>
          <a:noFill/>
        </p:spPr>
        <p:txBody>
          <a:bodyPr wrap="square" rtlCol="0">
            <a:spAutoFit/>
          </a:bodyPr>
          <a:lstStyle/>
          <a:p>
            <a:r>
              <a:rPr lang="en-US" dirty="0">
                <a:solidFill>
                  <a:srgbClr val="473A94"/>
                </a:solidFill>
                <a:latin typeface="Times New Roman" panose="02020603050405020304" pitchFamily="18" charset="0"/>
                <a:cs typeface="Times New Roman" panose="02020603050405020304" pitchFamily="18" charset="0"/>
              </a:rPr>
              <a:t>APPEAL’s ASPIRE </a:t>
            </a:r>
            <a:r>
              <a:rPr lang="en-US" sz="1800" b="0" i="0" dirty="0">
                <a:solidFill>
                  <a:srgbClr val="473A94"/>
                </a:solidFill>
                <a:effectLst/>
                <a:latin typeface="Times New Roman" panose="02020603050405020304" pitchFamily="18" charset="0"/>
                <a:cs typeface="Times New Roman" panose="02020603050405020304" pitchFamily="18" charset="0"/>
              </a:rPr>
              <a:t>national network provides key technical assistance and training to communities and state programs</a:t>
            </a:r>
            <a:endParaRPr lang="en-US" dirty="0">
              <a:solidFill>
                <a:srgbClr val="473A94"/>
              </a:solidFill>
            </a:endParaRPr>
          </a:p>
        </p:txBody>
      </p:sp>
      <p:sp>
        <p:nvSpPr>
          <p:cNvPr id="4" name="Google Shape;149;p26">
            <a:extLst>
              <a:ext uri="{FF2B5EF4-FFF2-40B4-BE49-F238E27FC236}">
                <a16:creationId xmlns:a16="http://schemas.microsoft.com/office/drawing/2014/main" id="{26EAF817-4396-97E6-A7A9-784E05626CB4}"/>
              </a:ext>
            </a:extLst>
          </p:cNvPr>
          <p:cNvSpPr/>
          <p:nvPr/>
        </p:nvSpPr>
        <p:spPr>
          <a:xfrm>
            <a:off x="0" y="6430220"/>
            <a:ext cx="12192000" cy="167600"/>
          </a:xfrm>
          <a:prstGeom prst="rect">
            <a:avLst/>
          </a:prstGeom>
          <a:solidFill>
            <a:srgbClr val="2C155C"/>
          </a:solidFill>
          <a:ln w="12700" cap="flat" cmpd="sng">
            <a:solidFill>
              <a:srgbClr val="2C155C"/>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pic>
        <p:nvPicPr>
          <p:cNvPr id="2" name="Google Shape;150;p26">
            <a:extLst>
              <a:ext uri="{FF2B5EF4-FFF2-40B4-BE49-F238E27FC236}">
                <a16:creationId xmlns:a16="http://schemas.microsoft.com/office/drawing/2014/main" id="{9C898200-6299-22DA-6D11-C4FDEE7E9B93}"/>
              </a:ext>
            </a:extLst>
          </p:cNvPr>
          <p:cNvPicPr preferRelativeResize="0"/>
          <p:nvPr/>
        </p:nvPicPr>
        <p:blipFill rotWithShape="1">
          <a:blip r:embed="rId7">
            <a:alphaModFix/>
          </a:blip>
          <a:srcRect/>
          <a:stretch/>
        </p:blipFill>
        <p:spPr>
          <a:xfrm>
            <a:off x="11522636" y="6113980"/>
            <a:ext cx="488733" cy="632477"/>
          </a:xfrm>
          <a:prstGeom prst="rect">
            <a:avLst/>
          </a:prstGeom>
          <a:noFill/>
          <a:ln>
            <a:noFill/>
          </a:ln>
        </p:spPr>
      </p:pic>
    </p:spTree>
    <p:extLst>
      <p:ext uri="{BB962C8B-B14F-4D97-AF65-F5344CB8AC3E}">
        <p14:creationId xmlns:p14="http://schemas.microsoft.com/office/powerpoint/2010/main" val="219619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down)">
                                      <p:cBhvr>
                                        <p:cTn id="7" dur="580">
                                          <p:stCondLst>
                                            <p:cond delay="0"/>
                                          </p:stCondLst>
                                        </p:cTn>
                                        <p:tgtEl>
                                          <p:spTgt spid="1032"/>
                                        </p:tgtEl>
                                      </p:cBhvr>
                                    </p:animEffect>
                                    <p:anim calcmode="lin" valueType="num">
                                      <p:cBhvr>
                                        <p:cTn id="8" dur="1822"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3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3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32"/>
                                        </p:tgtEl>
                                        <p:attrNameLst>
                                          <p:attrName>ppt_y</p:attrName>
                                        </p:attrNameLst>
                                      </p:cBhvr>
                                      <p:tavLst>
                                        <p:tav tm="0" fmla="#ppt_y-sin(pi*$)/81">
                                          <p:val>
                                            <p:fltVal val="0"/>
                                          </p:val>
                                        </p:tav>
                                        <p:tav tm="100000">
                                          <p:val>
                                            <p:fltVal val="1"/>
                                          </p:val>
                                        </p:tav>
                                      </p:tavLst>
                                    </p:anim>
                                    <p:animScale>
                                      <p:cBhvr>
                                        <p:cTn id="13" dur="26">
                                          <p:stCondLst>
                                            <p:cond delay="650"/>
                                          </p:stCondLst>
                                        </p:cTn>
                                        <p:tgtEl>
                                          <p:spTgt spid="1032"/>
                                        </p:tgtEl>
                                      </p:cBhvr>
                                      <p:to x="100000" y="60000"/>
                                    </p:animScale>
                                    <p:animScale>
                                      <p:cBhvr>
                                        <p:cTn id="14" dur="166" decel="50000">
                                          <p:stCondLst>
                                            <p:cond delay="676"/>
                                          </p:stCondLst>
                                        </p:cTn>
                                        <p:tgtEl>
                                          <p:spTgt spid="1032"/>
                                        </p:tgtEl>
                                      </p:cBhvr>
                                      <p:to x="100000" y="100000"/>
                                    </p:animScale>
                                    <p:animScale>
                                      <p:cBhvr>
                                        <p:cTn id="15" dur="26">
                                          <p:stCondLst>
                                            <p:cond delay="1312"/>
                                          </p:stCondLst>
                                        </p:cTn>
                                        <p:tgtEl>
                                          <p:spTgt spid="1032"/>
                                        </p:tgtEl>
                                      </p:cBhvr>
                                      <p:to x="100000" y="80000"/>
                                    </p:animScale>
                                    <p:animScale>
                                      <p:cBhvr>
                                        <p:cTn id="16" dur="166" decel="50000">
                                          <p:stCondLst>
                                            <p:cond delay="1338"/>
                                          </p:stCondLst>
                                        </p:cTn>
                                        <p:tgtEl>
                                          <p:spTgt spid="1032"/>
                                        </p:tgtEl>
                                      </p:cBhvr>
                                      <p:to x="100000" y="100000"/>
                                    </p:animScale>
                                    <p:animScale>
                                      <p:cBhvr>
                                        <p:cTn id="17" dur="26">
                                          <p:stCondLst>
                                            <p:cond delay="1642"/>
                                          </p:stCondLst>
                                        </p:cTn>
                                        <p:tgtEl>
                                          <p:spTgt spid="1032"/>
                                        </p:tgtEl>
                                      </p:cBhvr>
                                      <p:to x="100000" y="90000"/>
                                    </p:animScale>
                                    <p:animScale>
                                      <p:cBhvr>
                                        <p:cTn id="18" dur="166" decel="50000">
                                          <p:stCondLst>
                                            <p:cond delay="1668"/>
                                          </p:stCondLst>
                                        </p:cTn>
                                        <p:tgtEl>
                                          <p:spTgt spid="1032"/>
                                        </p:tgtEl>
                                      </p:cBhvr>
                                      <p:to x="100000" y="100000"/>
                                    </p:animScale>
                                    <p:animScale>
                                      <p:cBhvr>
                                        <p:cTn id="19" dur="26">
                                          <p:stCondLst>
                                            <p:cond delay="1808"/>
                                          </p:stCondLst>
                                        </p:cTn>
                                        <p:tgtEl>
                                          <p:spTgt spid="1032"/>
                                        </p:tgtEl>
                                      </p:cBhvr>
                                      <p:to x="100000" y="95000"/>
                                    </p:animScale>
                                    <p:animScale>
                                      <p:cBhvr>
                                        <p:cTn id="20" dur="166" decel="50000">
                                          <p:stCondLst>
                                            <p:cond delay="1834"/>
                                          </p:stCondLst>
                                        </p:cTn>
                                        <p:tgtEl>
                                          <p:spTgt spid="10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6900-E585-2CD1-0A92-BDFC5B28EE6A}"/>
              </a:ext>
            </a:extLst>
          </p:cNvPr>
          <p:cNvSpPr>
            <a:spLocks noGrp="1"/>
          </p:cNvSpPr>
          <p:nvPr>
            <p:ph type="title"/>
          </p:nvPr>
        </p:nvSpPr>
        <p:spPr/>
        <p:txBody>
          <a:bodyPr/>
          <a:lstStyle/>
          <a:p>
            <a:r>
              <a:rPr lang="en-US" dirty="0"/>
              <a:t>RHE in Governance</a:t>
            </a:r>
          </a:p>
        </p:txBody>
      </p:sp>
      <p:sp>
        <p:nvSpPr>
          <p:cNvPr id="3" name="Text Placeholder 2">
            <a:extLst>
              <a:ext uri="{FF2B5EF4-FFF2-40B4-BE49-F238E27FC236}">
                <a16:creationId xmlns:a16="http://schemas.microsoft.com/office/drawing/2014/main" id="{74C371BA-46EA-8177-788E-3CA3D456DF5A}"/>
              </a:ext>
            </a:extLst>
          </p:cNvPr>
          <p:cNvSpPr>
            <a:spLocks noGrp="1"/>
          </p:cNvSpPr>
          <p:nvPr>
            <p:ph type="body" sz="quarter" idx="11"/>
          </p:nvPr>
        </p:nvSpPr>
        <p:spPr/>
        <p:txBody>
          <a:bodyPr/>
          <a:lstStyle/>
          <a:p>
            <a:r>
              <a:rPr lang="en-US" dirty="0"/>
              <a:t>Cultural and Ethnic Communities Leadership Council (CECLC):  Legislatively charged to provide equity policy and systems change recommendations to DHS</a:t>
            </a:r>
          </a:p>
          <a:p>
            <a:r>
              <a:rPr lang="en-US" dirty="0">
                <a:hlinkClick r:id="rId2"/>
              </a:rPr>
              <a:t>Cultural and Ethnic Communities Leadership Council / Minnesota Department of Human Services (mn.gov)</a:t>
            </a:r>
            <a:endParaRPr lang="en-US" dirty="0"/>
          </a:p>
          <a:p>
            <a:r>
              <a:rPr lang="en-US" dirty="0">
                <a:hlinkClick r:id="rId3"/>
              </a:rPr>
              <a:t>Health Equity - MN Dept. </a:t>
            </a:r>
            <a:r>
              <a:rPr lang="en-US">
                <a:hlinkClick r:id="rId3"/>
              </a:rPr>
              <a:t>of Health (state.mn.us)</a:t>
            </a:r>
            <a:endParaRPr lang="en-US" dirty="0"/>
          </a:p>
        </p:txBody>
      </p:sp>
      <p:sp>
        <p:nvSpPr>
          <p:cNvPr id="4" name="Slide Number Placeholder 3">
            <a:extLst>
              <a:ext uri="{FF2B5EF4-FFF2-40B4-BE49-F238E27FC236}">
                <a16:creationId xmlns:a16="http://schemas.microsoft.com/office/drawing/2014/main" id="{3C8C5C97-ED39-3458-B214-1098D33544E2}"/>
              </a:ext>
            </a:extLst>
          </p:cNvPr>
          <p:cNvSpPr>
            <a:spLocks noGrp="1"/>
          </p:cNvSpPr>
          <p:nvPr>
            <p:ph type="sldNum" sz="quarter" idx="12"/>
          </p:nvPr>
        </p:nvSpPr>
        <p:spPr/>
        <p:txBody>
          <a:bodyPr/>
          <a:lstStyle/>
          <a:p>
            <a:pPr defTabSz="607469" fontAlgn="base">
              <a:spcBef>
                <a:spcPct val="0"/>
              </a:spcBef>
              <a:spcAft>
                <a:spcPct val="0"/>
              </a:spcAft>
              <a:defRPr/>
            </a:pPr>
            <a:fld id="{10BB4466-A43D-42AD-9F3B-600051C83BCF}" type="slidenum">
              <a:rPr lang="en-US" altLang="en-US"/>
              <a:pPr defTabSz="607469" fontAlgn="base">
                <a:spcBef>
                  <a:spcPct val="0"/>
                </a:spcBef>
                <a:spcAft>
                  <a:spcPct val="0"/>
                </a:spcAft>
                <a:defRPr/>
              </a:pPr>
              <a:t>20</a:t>
            </a:fld>
            <a:endParaRPr lang="en-US" altLang="en-US"/>
          </a:p>
        </p:txBody>
      </p:sp>
    </p:spTree>
    <p:extLst>
      <p:ext uri="{BB962C8B-B14F-4D97-AF65-F5344CB8AC3E}">
        <p14:creationId xmlns:p14="http://schemas.microsoft.com/office/powerpoint/2010/main" val="2898395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9089AC4-545F-405E-8335-E28461CE8142}"/>
              </a:ext>
            </a:extLst>
          </p:cNvPr>
          <p:cNvSpPr>
            <a:spLocks noGrp="1"/>
          </p:cNvSpPr>
          <p:nvPr>
            <p:ph type="sldNum" sz="quarter" idx="12"/>
          </p:nvPr>
        </p:nvSpPr>
        <p:spPr/>
        <p:txBody>
          <a:bodyPr/>
          <a:lstStyle/>
          <a:p>
            <a:pPr defTabSz="607469" fontAlgn="base">
              <a:spcBef>
                <a:spcPct val="0"/>
              </a:spcBef>
              <a:spcAft>
                <a:spcPct val="0"/>
              </a:spcAft>
              <a:defRPr/>
            </a:pPr>
            <a:fld id="{6F0C0D3C-240C-4015-A415-D27B63B93489}" type="slidenum">
              <a:rPr lang="en-US" altLang="en-US">
                <a:solidFill>
                  <a:srgbClr val="BED6DB"/>
                </a:solidFill>
              </a:rPr>
              <a:pPr defTabSz="607469" fontAlgn="base">
                <a:spcBef>
                  <a:spcPct val="0"/>
                </a:spcBef>
                <a:spcAft>
                  <a:spcPct val="0"/>
                </a:spcAft>
                <a:defRPr/>
              </a:pPr>
              <a:t>21</a:t>
            </a:fld>
            <a:endParaRPr lang="en-US" altLang="en-US" sz="1800">
              <a:solidFill>
                <a:srgbClr val="FFFFFF"/>
              </a:solidFill>
            </a:endParaRPr>
          </a:p>
        </p:txBody>
      </p:sp>
      <p:sp>
        <p:nvSpPr>
          <p:cNvPr id="54275" name="Title 1">
            <a:extLst>
              <a:ext uri="{FF2B5EF4-FFF2-40B4-BE49-F238E27FC236}">
                <a16:creationId xmlns:a16="http://schemas.microsoft.com/office/drawing/2014/main" id="{F8AFC66B-201D-41CC-93BF-E35D49515844}"/>
              </a:ext>
            </a:extLst>
          </p:cNvPr>
          <p:cNvSpPr>
            <a:spLocks noGrp="1" noChangeArrowheads="1"/>
          </p:cNvSpPr>
          <p:nvPr>
            <p:ph type="title" idx="4294967295"/>
          </p:nvPr>
        </p:nvSpPr>
        <p:spPr bwMode="auto">
          <a:xfrm>
            <a:off x="1365251" y="781052"/>
            <a:ext cx="12960349" cy="200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marL="914400" indent="-914400" algn="l" rtl="0" eaLnBrk="0" fontAlgn="base" hangingPunct="0">
              <a:lnSpc>
                <a:spcPct val="80000"/>
              </a:lnSpc>
              <a:spcBef>
                <a:spcPct val="0"/>
              </a:spcBef>
              <a:spcAft>
                <a:spcPct val="0"/>
              </a:spcAft>
              <a:defRPr sz="5000" kern="1200">
                <a:solidFill>
                  <a:srgbClr val="0C0C0C"/>
                </a:solidFill>
                <a:latin typeface="+mj-lt"/>
                <a:ea typeface="+mj-ea"/>
                <a:cs typeface="+mj-cs"/>
                <a:sym typeface="Tw Cen MT Condensed" panose="020B0606020104020203" pitchFamily="34" charset="0"/>
              </a:defRPr>
            </a:lvl1pPr>
            <a:lvl2pPr marL="914400" indent="-914400" algn="l" rtl="0" eaLnBrk="0" fontAlgn="base" hangingPunct="0">
              <a:lnSpc>
                <a:spcPct val="80000"/>
              </a:lnSpc>
              <a:spcBef>
                <a:spcPct val="0"/>
              </a:spcBef>
              <a:spcAft>
                <a:spcPct val="0"/>
              </a:spcAft>
              <a:defRPr sz="5000">
                <a:solidFill>
                  <a:srgbClr val="0C0C0C"/>
                </a:solidFill>
                <a:latin typeface="Tw Cen MT Condensed" panose="020B0606020104020203" pitchFamily="34" charset="0"/>
                <a:ea typeface="华文仿宋" charset="0"/>
                <a:cs typeface="华文仿宋" charset="0"/>
                <a:sym typeface="Tw Cen MT Condensed" panose="020B0606020104020203" pitchFamily="34" charset="0"/>
              </a:defRPr>
            </a:lvl2pPr>
            <a:lvl3pPr marL="914400" indent="-914400" algn="l" rtl="0" eaLnBrk="0" fontAlgn="base" hangingPunct="0">
              <a:lnSpc>
                <a:spcPct val="80000"/>
              </a:lnSpc>
              <a:spcBef>
                <a:spcPct val="0"/>
              </a:spcBef>
              <a:spcAft>
                <a:spcPct val="0"/>
              </a:spcAft>
              <a:defRPr sz="5000">
                <a:solidFill>
                  <a:srgbClr val="0C0C0C"/>
                </a:solidFill>
                <a:latin typeface="Tw Cen MT Condensed" panose="020B0606020104020203" pitchFamily="34" charset="0"/>
                <a:ea typeface="华文仿宋" charset="0"/>
                <a:cs typeface="华文仿宋" charset="0"/>
                <a:sym typeface="Tw Cen MT Condensed" panose="020B0606020104020203" pitchFamily="34" charset="0"/>
              </a:defRPr>
            </a:lvl3pPr>
            <a:lvl4pPr marL="914400" indent="-914400" algn="l" rtl="0" eaLnBrk="0" fontAlgn="base" hangingPunct="0">
              <a:lnSpc>
                <a:spcPct val="80000"/>
              </a:lnSpc>
              <a:spcBef>
                <a:spcPct val="0"/>
              </a:spcBef>
              <a:spcAft>
                <a:spcPct val="0"/>
              </a:spcAft>
              <a:defRPr sz="5000">
                <a:solidFill>
                  <a:srgbClr val="0C0C0C"/>
                </a:solidFill>
                <a:latin typeface="Tw Cen MT Condensed" panose="020B0606020104020203" pitchFamily="34" charset="0"/>
                <a:ea typeface="华文仿宋" charset="0"/>
                <a:cs typeface="华文仿宋" charset="0"/>
                <a:sym typeface="Tw Cen MT Condensed" panose="020B0606020104020203" pitchFamily="34" charset="0"/>
              </a:defRPr>
            </a:lvl4pPr>
            <a:lvl5pPr marL="914400" indent="-914400" algn="l" rtl="0" eaLnBrk="0" fontAlgn="base" hangingPunct="0">
              <a:lnSpc>
                <a:spcPct val="80000"/>
              </a:lnSpc>
              <a:spcBef>
                <a:spcPct val="0"/>
              </a:spcBef>
              <a:spcAft>
                <a:spcPct val="0"/>
              </a:spcAft>
              <a:defRPr sz="5000">
                <a:solidFill>
                  <a:srgbClr val="0C0C0C"/>
                </a:solidFill>
                <a:latin typeface="Tw Cen MT Condensed" panose="020B0606020104020203" pitchFamily="34" charset="0"/>
                <a:ea typeface="华文仿宋" charset="0"/>
                <a:cs typeface="华文仿宋" charset="0"/>
                <a:sym typeface="Tw Cen MT Condensed" panose="020B0606020104020203" pitchFamily="34" charset="0"/>
              </a:defRPr>
            </a:lvl5pPr>
            <a:lvl6pPr marL="1371600" indent="-914400" algn="l" rtl="0" fontAlgn="base">
              <a:lnSpc>
                <a:spcPct val="80000"/>
              </a:lnSpc>
              <a:spcBef>
                <a:spcPct val="0"/>
              </a:spcBef>
              <a:spcAft>
                <a:spcPct val="0"/>
              </a:spcAft>
              <a:defRPr sz="5000">
                <a:solidFill>
                  <a:srgbClr val="0C0C0C"/>
                </a:solidFill>
                <a:latin typeface="Tw Cen MT Condensed" panose="020B0606020104020203" pitchFamily="34" charset="0"/>
                <a:ea typeface="华文仿宋" charset="0"/>
                <a:cs typeface="华文仿宋" charset="0"/>
                <a:sym typeface="Tw Cen MT Condensed" panose="020B0606020104020203" pitchFamily="34" charset="0"/>
              </a:defRPr>
            </a:lvl6pPr>
            <a:lvl7pPr marL="1828800" indent="-914400" algn="l" rtl="0" fontAlgn="base">
              <a:lnSpc>
                <a:spcPct val="80000"/>
              </a:lnSpc>
              <a:spcBef>
                <a:spcPct val="0"/>
              </a:spcBef>
              <a:spcAft>
                <a:spcPct val="0"/>
              </a:spcAft>
              <a:defRPr sz="5000">
                <a:solidFill>
                  <a:srgbClr val="0C0C0C"/>
                </a:solidFill>
                <a:latin typeface="Tw Cen MT Condensed" panose="020B0606020104020203" pitchFamily="34" charset="0"/>
                <a:ea typeface="华文仿宋" charset="0"/>
                <a:cs typeface="华文仿宋" charset="0"/>
                <a:sym typeface="Tw Cen MT Condensed" panose="020B0606020104020203" pitchFamily="34" charset="0"/>
              </a:defRPr>
            </a:lvl7pPr>
            <a:lvl8pPr marL="2286000" indent="-914400" algn="l" rtl="0" fontAlgn="base">
              <a:lnSpc>
                <a:spcPct val="80000"/>
              </a:lnSpc>
              <a:spcBef>
                <a:spcPct val="0"/>
              </a:spcBef>
              <a:spcAft>
                <a:spcPct val="0"/>
              </a:spcAft>
              <a:defRPr sz="5000">
                <a:solidFill>
                  <a:srgbClr val="0C0C0C"/>
                </a:solidFill>
                <a:latin typeface="Tw Cen MT Condensed" panose="020B0606020104020203" pitchFamily="34" charset="0"/>
                <a:ea typeface="华文仿宋" charset="0"/>
                <a:cs typeface="华文仿宋" charset="0"/>
                <a:sym typeface="Tw Cen MT Condensed" panose="020B0606020104020203" pitchFamily="34" charset="0"/>
              </a:defRPr>
            </a:lvl8pPr>
            <a:lvl9pPr marL="2743200" indent="-914400" algn="l" rtl="0" fontAlgn="base">
              <a:lnSpc>
                <a:spcPct val="80000"/>
              </a:lnSpc>
              <a:spcBef>
                <a:spcPct val="0"/>
              </a:spcBef>
              <a:spcAft>
                <a:spcPct val="0"/>
              </a:spcAft>
              <a:defRPr sz="5000">
                <a:solidFill>
                  <a:srgbClr val="0C0C0C"/>
                </a:solidFill>
                <a:latin typeface="Tw Cen MT Condensed" panose="020B0606020104020203" pitchFamily="34" charset="0"/>
                <a:ea typeface="华文仿宋" charset="0"/>
                <a:cs typeface="华文仿宋" charset="0"/>
                <a:sym typeface="Tw Cen MT Condensed" panose="020B0606020104020203" pitchFamily="34" charset="0"/>
              </a:defRPr>
            </a:lvl9pPr>
          </a:lstStyle>
          <a:p>
            <a:pPr eaLnBrk="1" hangingPunct="1"/>
            <a:r>
              <a:rPr lang="en-US" altLang="zh-CN"/>
              <a:t>Click to edit Master title style</a:t>
            </a:r>
            <a:endParaRPr lang="en-US" altLang="zh-CN" sz="2000">
              <a:ea typeface="SimSun" panose="02010600030101010101" pitchFamily="2" charset="-122"/>
            </a:endParaRPr>
          </a:p>
        </p:txBody>
      </p:sp>
      <p:pic>
        <p:nvPicPr>
          <p:cNvPr id="54276" name="Content Placeholder 3">
            <a:extLst>
              <a:ext uri="{FF2B5EF4-FFF2-40B4-BE49-F238E27FC236}">
                <a16:creationId xmlns:a16="http://schemas.microsoft.com/office/drawing/2014/main" id="{C956F6E9-4A1E-4629-80A6-9BDBADE5FEB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F797F2F-830D-43D2-9467-6561C3041F02}"/>
              </a:ext>
            </a:extLst>
          </p:cNvPr>
          <p:cNvSpPr>
            <a:spLocks noGrp="1" noChangeArrowheads="1"/>
          </p:cNvSpPr>
          <p:nvPr>
            <p:ph type="title"/>
          </p:nvPr>
        </p:nvSpPr>
        <p:spPr>
          <a:xfrm>
            <a:off x="2171701" y="189699"/>
            <a:ext cx="7886700" cy="994172"/>
          </a:xfrm>
        </p:spPr>
        <p:txBody>
          <a:bodyPr/>
          <a:lstStyle/>
          <a:p>
            <a:r>
              <a:rPr lang="en-US" altLang="en-US" sz="3600" dirty="0">
                <a:solidFill>
                  <a:schemeClr val="accent5"/>
                </a:solidFill>
                <a:latin typeface="Tw Cen MT Condensed" panose="020B0606020104020203" pitchFamily="34" charset="0"/>
              </a:rPr>
              <a:t>Elements of Policy on Equity</a:t>
            </a:r>
          </a:p>
        </p:txBody>
      </p:sp>
      <p:sp>
        <p:nvSpPr>
          <p:cNvPr id="3" name="Content Placeholder 2">
            <a:extLst>
              <a:ext uri="{FF2B5EF4-FFF2-40B4-BE49-F238E27FC236}">
                <a16:creationId xmlns:a16="http://schemas.microsoft.com/office/drawing/2014/main" id="{DF82C793-5089-49C6-AC8E-B5891D8743E9}"/>
              </a:ext>
            </a:extLst>
          </p:cNvPr>
          <p:cNvSpPr>
            <a:spLocks noGrp="1"/>
          </p:cNvSpPr>
          <p:nvPr>
            <p:ph idx="1"/>
          </p:nvPr>
        </p:nvSpPr>
        <p:spPr>
          <a:xfrm>
            <a:off x="0" y="1066799"/>
            <a:ext cx="12192000" cy="5601503"/>
          </a:xfrm>
        </p:spPr>
        <p:txBody>
          <a:bodyPr>
            <a:normAutofit fontScale="32500" lnSpcReduction="20000"/>
          </a:bodyPr>
          <a:lstStyle/>
          <a:p>
            <a:pPr>
              <a:defRPr/>
            </a:pPr>
            <a:r>
              <a:rPr lang="en-US" sz="7333" b="1" dirty="0">
                <a:solidFill>
                  <a:schemeClr val="accent1"/>
                </a:solidFill>
              </a:rPr>
              <a:t>Equity Committee charged with advising leadership on advancing equitable outcomes for all people</a:t>
            </a:r>
          </a:p>
          <a:p>
            <a:pPr>
              <a:defRPr/>
            </a:pPr>
            <a:r>
              <a:rPr lang="en-US" sz="7333" b="1" dirty="0">
                <a:solidFill>
                  <a:schemeClr val="accent1"/>
                </a:solidFill>
              </a:rPr>
              <a:t>Equity Analysis: reviewing impact of policy on populations</a:t>
            </a:r>
          </a:p>
          <a:p>
            <a:pPr>
              <a:defRPr/>
            </a:pPr>
            <a:r>
              <a:rPr lang="en-US" sz="7333" b="1" dirty="0">
                <a:solidFill>
                  <a:schemeClr val="accent1"/>
                </a:solidFill>
              </a:rPr>
              <a:t>Executive Equity Office</a:t>
            </a:r>
            <a:r>
              <a:rPr lang="en-US" sz="7333" b="1">
                <a:solidFill>
                  <a:schemeClr val="accent1"/>
                </a:solidFill>
              </a:rPr>
              <a:t>, Officer(s), and </a:t>
            </a:r>
            <a:r>
              <a:rPr lang="en-US" sz="7333" b="1" dirty="0">
                <a:solidFill>
                  <a:schemeClr val="accent1"/>
                </a:solidFill>
              </a:rPr>
              <a:t>Coordinators</a:t>
            </a:r>
          </a:p>
          <a:p>
            <a:pPr>
              <a:defRPr/>
            </a:pPr>
            <a:r>
              <a:rPr lang="en-US" sz="7333" b="1" dirty="0">
                <a:solidFill>
                  <a:schemeClr val="accent1"/>
                </a:solidFill>
              </a:rPr>
              <a:t>Workforce and Leadership development: underrepresented group members at all levels</a:t>
            </a:r>
          </a:p>
          <a:p>
            <a:pPr>
              <a:defRPr/>
            </a:pPr>
            <a:r>
              <a:rPr lang="en-US" sz="7333" b="1" dirty="0">
                <a:solidFill>
                  <a:schemeClr val="accent1"/>
                </a:solidFill>
              </a:rPr>
              <a:t>Contracting, Procurement and Legal Compliance: equity criteria throughout contracting, grants, procurement process</a:t>
            </a:r>
          </a:p>
          <a:p>
            <a:pPr>
              <a:defRPr/>
            </a:pPr>
            <a:r>
              <a:rPr lang="en-US" sz="7333" b="1" dirty="0">
                <a:solidFill>
                  <a:schemeClr val="accent1"/>
                </a:solidFill>
              </a:rPr>
              <a:t>Community engagement and inclusion: inclusion of communities</a:t>
            </a:r>
          </a:p>
          <a:p>
            <a:pPr>
              <a:defRPr/>
            </a:pPr>
            <a:r>
              <a:rPr lang="en-US" sz="7333" b="1" dirty="0">
                <a:solidFill>
                  <a:schemeClr val="accent1"/>
                </a:solidFill>
              </a:rPr>
              <a:t>Enhanced Cultural and Linguistically Appropriate Services (CLAS) standards</a:t>
            </a:r>
          </a:p>
          <a:p>
            <a:pPr>
              <a:defRPr/>
            </a:pPr>
            <a:endParaRPr lang="en-US" dirty="0"/>
          </a:p>
        </p:txBody>
      </p:sp>
    </p:spTree>
    <p:extLst>
      <p:ext uri="{BB962C8B-B14F-4D97-AF65-F5344CB8AC3E}">
        <p14:creationId xmlns:p14="http://schemas.microsoft.com/office/powerpoint/2010/main" val="562611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2BA9BE-F2C2-4CCC-A562-8E656E6ACEEA}"/>
              </a:ext>
            </a:extLst>
          </p:cNvPr>
          <p:cNvSpPr>
            <a:spLocks noGrp="1"/>
          </p:cNvSpPr>
          <p:nvPr>
            <p:ph type="body" sz="quarter" idx="11"/>
          </p:nvPr>
        </p:nvSpPr>
        <p:spPr>
          <a:xfrm>
            <a:off x="495244" y="1692324"/>
            <a:ext cx="11194219" cy="4774093"/>
          </a:xfrm>
        </p:spPr>
        <p:txBody>
          <a:bodyPr/>
          <a:lstStyle/>
          <a:p>
            <a:r>
              <a:rPr lang="en-US" sz="2667" dirty="0"/>
              <a:t>Racism is Public Health Crisis</a:t>
            </a:r>
          </a:p>
          <a:p>
            <a:r>
              <a:rPr lang="en-US" sz="2667" dirty="0"/>
              <a:t>Racial Equity Impact Note (REIN) and agency budgeting processes </a:t>
            </a:r>
          </a:p>
          <a:p>
            <a:r>
              <a:rPr lang="en-US" sz="2667" dirty="0"/>
              <a:t>Cultural and Ethnic Communities Leadership Council Extension</a:t>
            </a:r>
          </a:p>
          <a:p>
            <a:r>
              <a:rPr lang="en-US" sz="2667" dirty="0">
                <a:highlight>
                  <a:srgbClr val="FFFF00"/>
                </a:highlight>
              </a:rPr>
              <a:t>Administration wide Equity policy (e.g., DHS)</a:t>
            </a:r>
          </a:p>
          <a:p>
            <a:r>
              <a:rPr lang="en-US" sz="2667" dirty="0"/>
              <a:t>Universal Meals, Undocumented Coverage, Child Tax Credit, Equity in Bonding, etc.</a:t>
            </a:r>
          </a:p>
          <a:p>
            <a:r>
              <a:rPr lang="en-US" sz="2667" dirty="0"/>
              <a:t>House Committee on Racial Justice 2020 and 2017 Senate Finance Subcommittee on Equity</a:t>
            </a:r>
          </a:p>
          <a:p>
            <a:r>
              <a:rPr lang="en-US" sz="2667" dirty="0">
                <a:highlight>
                  <a:srgbClr val="FFFF00"/>
                </a:highlight>
              </a:rPr>
              <a:t>POCI Caucus Achievements</a:t>
            </a:r>
          </a:p>
          <a:p>
            <a:endParaRPr lang="en-US" sz="2667" dirty="0"/>
          </a:p>
          <a:p>
            <a:pPr marL="0" indent="0">
              <a:buNone/>
            </a:pPr>
            <a:endParaRPr lang="en-US" dirty="0"/>
          </a:p>
        </p:txBody>
      </p:sp>
      <p:sp>
        <p:nvSpPr>
          <p:cNvPr id="3" name="Title 2">
            <a:extLst>
              <a:ext uri="{FF2B5EF4-FFF2-40B4-BE49-F238E27FC236}">
                <a16:creationId xmlns:a16="http://schemas.microsoft.com/office/drawing/2014/main" id="{8F58905C-432D-40F4-88F8-BF64C8ACD438}"/>
              </a:ext>
            </a:extLst>
          </p:cNvPr>
          <p:cNvSpPr>
            <a:spLocks noGrp="1"/>
          </p:cNvSpPr>
          <p:nvPr>
            <p:ph type="title"/>
          </p:nvPr>
        </p:nvSpPr>
        <p:spPr/>
        <p:txBody>
          <a:bodyPr/>
          <a:lstStyle/>
          <a:p>
            <a:r>
              <a:rPr lang="en-US" sz="3733" dirty="0"/>
              <a:t>RHE in Governance, issue integration, and Impact</a:t>
            </a:r>
          </a:p>
        </p:txBody>
      </p:sp>
      <p:sp>
        <p:nvSpPr>
          <p:cNvPr id="4" name="Slide Number Placeholder 3">
            <a:extLst>
              <a:ext uri="{FF2B5EF4-FFF2-40B4-BE49-F238E27FC236}">
                <a16:creationId xmlns:a16="http://schemas.microsoft.com/office/drawing/2014/main" id="{17639F47-BA54-431D-BB10-DB6E9D245353}"/>
              </a:ext>
            </a:extLst>
          </p:cNvPr>
          <p:cNvSpPr>
            <a:spLocks noGrp="1"/>
          </p:cNvSpPr>
          <p:nvPr>
            <p:ph type="sldNum" sz="quarter" idx="12"/>
          </p:nvPr>
        </p:nvSpPr>
        <p:spPr/>
        <p:txBody>
          <a:bodyPr/>
          <a:lstStyle/>
          <a:p>
            <a:pPr defTabSz="607469" fontAlgn="base">
              <a:spcBef>
                <a:spcPct val="0"/>
              </a:spcBef>
              <a:spcAft>
                <a:spcPct val="0"/>
              </a:spcAft>
              <a:defRPr/>
            </a:pPr>
            <a:fld id="{DE8347A3-65AA-4E9F-8150-FE80A592F987}" type="slidenum">
              <a:rPr lang="en-US" altLang="en-US"/>
              <a:pPr defTabSz="607469" fontAlgn="base">
                <a:spcBef>
                  <a:spcPct val="0"/>
                </a:spcBef>
                <a:spcAft>
                  <a:spcPct val="0"/>
                </a:spcAft>
                <a:defRPr/>
              </a:pPr>
              <a:t>23</a:t>
            </a:fld>
            <a:endParaRPr lang="en-US" altLang="en-US" dirty="0"/>
          </a:p>
        </p:txBody>
      </p:sp>
    </p:spTree>
    <p:extLst>
      <p:ext uri="{BB962C8B-B14F-4D97-AF65-F5344CB8AC3E}">
        <p14:creationId xmlns:p14="http://schemas.microsoft.com/office/powerpoint/2010/main" val="2730224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130D-B382-4752-A56F-48CADF8B0FED}"/>
              </a:ext>
            </a:extLst>
          </p:cNvPr>
          <p:cNvSpPr>
            <a:spLocks noGrp="1"/>
          </p:cNvSpPr>
          <p:nvPr>
            <p:ph type="title"/>
          </p:nvPr>
        </p:nvSpPr>
        <p:spPr>
          <a:xfrm>
            <a:off x="412379" y="397973"/>
            <a:ext cx="8933477" cy="922337"/>
          </a:xfrm>
        </p:spPr>
        <p:txBody>
          <a:bodyPr/>
          <a:lstStyle/>
          <a:p>
            <a:r>
              <a:rPr lang="en-US" sz="2400" dirty="0"/>
              <a:t>RHE Compass: Representation and Orientation </a:t>
            </a:r>
          </a:p>
        </p:txBody>
      </p:sp>
      <p:sp>
        <p:nvSpPr>
          <p:cNvPr id="3" name="Text Placeholder 2">
            <a:extLst>
              <a:ext uri="{FF2B5EF4-FFF2-40B4-BE49-F238E27FC236}">
                <a16:creationId xmlns:a16="http://schemas.microsoft.com/office/drawing/2014/main" id="{C8CFA8CF-991F-48F7-9D60-83962DF60B3E}"/>
              </a:ext>
            </a:extLst>
          </p:cNvPr>
          <p:cNvSpPr>
            <a:spLocks noGrp="1"/>
          </p:cNvSpPr>
          <p:nvPr>
            <p:ph type="body"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1504405-CB1B-467D-9E1C-8AFF56E256CD}"/>
              </a:ext>
            </a:extLst>
          </p:cNvPr>
          <p:cNvSpPr>
            <a:spLocks noGrp="1"/>
          </p:cNvSpPr>
          <p:nvPr>
            <p:ph type="sldNum" sz="quarter" idx="12"/>
          </p:nvPr>
        </p:nvSpPr>
        <p:spPr/>
        <p:txBody>
          <a:bodyPr/>
          <a:lstStyle/>
          <a:p>
            <a:pPr defTabSz="607469" fontAlgn="base">
              <a:spcBef>
                <a:spcPct val="0"/>
              </a:spcBef>
              <a:spcAft>
                <a:spcPct val="0"/>
              </a:spcAft>
              <a:defRPr/>
            </a:pPr>
            <a:fld id="{10BB4466-A43D-42AD-9F3B-600051C83BCF}" type="slidenum">
              <a:rPr lang="en-US" altLang="en-US"/>
              <a:pPr defTabSz="607469" fontAlgn="base">
                <a:spcBef>
                  <a:spcPct val="0"/>
                </a:spcBef>
                <a:spcAft>
                  <a:spcPct val="0"/>
                </a:spcAft>
                <a:defRPr/>
              </a:pPr>
              <a:t>24</a:t>
            </a:fld>
            <a:endParaRPr lang="en-US" altLang="en-US"/>
          </a:p>
        </p:txBody>
      </p:sp>
      <p:pic>
        <p:nvPicPr>
          <p:cNvPr id="7" name="Picture 6" descr="A person in a suit and tie&#10;&#10;Description automatically generated with medium confidence">
            <a:extLst>
              <a:ext uri="{FF2B5EF4-FFF2-40B4-BE49-F238E27FC236}">
                <a16:creationId xmlns:a16="http://schemas.microsoft.com/office/drawing/2014/main" id="{30C9E943-8819-4976-8F18-ED079C9EB2B9}"/>
              </a:ext>
            </a:extLst>
          </p:cNvPr>
          <p:cNvPicPr>
            <a:picLocks noChangeAspect="1"/>
          </p:cNvPicPr>
          <p:nvPr/>
        </p:nvPicPr>
        <p:blipFill>
          <a:blip r:embed="rId3"/>
          <a:stretch>
            <a:fillRect/>
          </a:stretch>
        </p:blipFill>
        <p:spPr>
          <a:xfrm>
            <a:off x="0" y="1455776"/>
            <a:ext cx="12192000" cy="5402224"/>
          </a:xfrm>
          <a:prstGeom prst="rect">
            <a:avLst/>
          </a:prstGeom>
        </p:spPr>
      </p:pic>
    </p:spTree>
    <p:extLst>
      <p:ext uri="{BB962C8B-B14F-4D97-AF65-F5344CB8AC3E}">
        <p14:creationId xmlns:p14="http://schemas.microsoft.com/office/powerpoint/2010/main" val="707466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0D2E21-1E15-420E-851E-DBC31F196460}"/>
              </a:ext>
            </a:extLst>
          </p:cNvPr>
          <p:cNvSpPr>
            <a:spLocks noGrp="1"/>
          </p:cNvSpPr>
          <p:nvPr>
            <p:ph type="body" sz="quarter" idx="11"/>
          </p:nvPr>
        </p:nvSpPr>
        <p:spPr>
          <a:xfrm>
            <a:off x="251582" y="1871112"/>
            <a:ext cx="11630780" cy="4525961"/>
          </a:xfrm>
        </p:spPr>
        <p:txBody>
          <a:bodyPr/>
          <a:lstStyle/>
          <a:p>
            <a:endParaRPr lang="en-US" dirty="0"/>
          </a:p>
        </p:txBody>
      </p:sp>
      <p:sp>
        <p:nvSpPr>
          <p:cNvPr id="3" name="Title 2">
            <a:extLst>
              <a:ext uri="{FF2B5EF4-FFF2-40B4-BE49-F238E27FC236}">
                <a16:creationId xmlns:a16="http://schemas.microsoft.com/office/drawing/2014/main" id="{D402A67E-3FDA-4513-8117-82F645D23E25}"/>
              </a:ext>
            </a:extLst>
          </p:cNvPr>
          <p:cNvSpPr>
            <a:spLocks noGrp="1"/>
          </p:cNvSpPr>
          <p:nvPr>
            <p:ph type="title"/>
          </p:nvPr>
        </p:nvSpPr>
        <p:spPr/>
        <p:txBody>
          <a:bodyPr/>
          <a:lstStyle/>
          <a:p>
            <a:r>
              <a:rPr lang="en-US" dirty="0"/>
              <a:t>Inside Outside Strategies and solidarity</a:t>
            </a:r>
          </a:p>
        </p:txBody>
      </p:sp>
      <p:sp>
        <p:nvSpPr>
          <p:cNvPr id="4" name="Slide Number Placeholder 3">
            <a:extLst>
              <a:ext uri="{FF2B5EF4-FFF2-40B4-BE49-F238E27FC236}">
                <a16:creationId xmlns:a16="http://schemas.microsoft.com/office/drawing/2014/main" id="{ED2AD73E-00ED-4D91-879F-8CF135D0F529}"/>
              </a:ext>
            </a:extLst>
          </p:cNvPr>
          <p:cNvSpPr>
            <a:spLocks noGrp="1"/>
          </p:cNvSpPr>
          <p:nvPr>
            <p:ph type="sldNum" sz="quarter" idx="12"/>
          </p:nvPr>
        </p:nvSpPr>
        <p:spPr/>
        <p:txBody>
          <a:bodyPr/>
          <a:lstStyle/>
          <a:p>
            <a:pPr defTabSz="607469" fontAlgn="base">
              <a:spcBef>
                <a:spcPct val="0"/>
              </a:spcBef>
              <a:spcAft>
                <a:spcPct val="0"/>
              </a:spcAft>
              <a:defRPr/>
            </a:pPr>
            <a:fld id="{DE8347A3-65AA-4E9F-8150-FE80A592F987}" type="slidenum">
              <a:rPr lang="en-US" altLang="en-US"/>
              <a:pPr defTabSz="607469" fontAlgn="base">
                <a:spcBef>
                  <a:spcPct val="0"/>
                </a:spcBef>
                <a:spcAft>
                  <a:spcPct val="0"/>
                </a:spcAft>
                <a:defRPr/>
              </a:pPr>
              <a:t>25</a:t>
            </a:fld>
            <a:endParaRPr lang="en-US" altLang="en-US" dirty="0"/>
          </a:p>
        </p:txBody>
      </p:sp>
      <p:pic>
        <p:nvPicPr>
          <p:cNvPr id="5" name="59b7917f-dd35-4777-86aa-7f3906c8e5c6" descr="Image">
            <a:extLst>
              <a:ext uri="{FF2B5EF4-FFF2-40B4-BE49-F238E27FC236}">
                <a16:creationId xmlns:a16="http://schemas.microsoft.com/office/drawing/2014/main" id="{27EDC0CA-AC90-4B95-8FEE-1980011E50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24" b="27676"/>
          <a:stretch/>
        </p:blipFill>
        <p:spPr bwMode="auto">
          <a:xfrm>
            <a:off x="251581" y="1600201"/>
            <a:ext cx="11438769" cy="47968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366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4982FB-BCD2-8EAA-DD45-E1C1F826ADC5}"/>
              </a:ext>
            </a:extLst>
          </p:cNvPr>
          <p:cNvSpPr>
            <a:spLocks noGrp="1"/>
          </p:cNvSpPr>
          <p:nvPr>
            <p:ph type="title"/>
          </p:nvPr>
        </p:nvSpPr>
        <p:spPr>
          <a:xfrm>
            <a:off x="609600" y="274639"/>
            <a:ext cx="10972800" cy="1143000"/>
          </a:xfrm>
        </p:spPr>
        <p:txBody>
          <a:bodyPr>
            <a:normAutofit/>
          </a:bodyPr>
          <a:lstStyle/>
          <a:p>
            <a:r>
              <a:rPr lang="en-US" dirty="0">
                <a:solidFill>
                  <a:schemeClr val="accent1"/>
                </a:solidFill>
              </a:rPr>
              <a:t>Anti-Racism Organizational Continuum</a:t>
            </a:r>
          </a:p>
        </p:txBody>
      </p:sp>
      <p:pic>
        <p:nvPicPr>
          <p:cNvPr id="5" name="Picture 2" descr="Image preview">
            <a:extLst>
              <a:ext uri="{FF2B5EF4-FFF2-40B4-BE49-F238E27FC236}">
                <a16:creationId xmlns:a16="http://schemas.microsoft.com/office/drawing/2014/main" id="{4D1718D8-3027-FC58-683B-C779E80586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 y="2186819"/>
            <a:ext cx="10972800" cy="4160763"/>
          </a:xfrm>
          <a:prstGeom prst="rect">
            <a:avLst/>
          </a:prstGeom>
          <a:solidFill>
            <a:srgbClr val="FFFFFF"/>
          </a:solidFill>
        </p:spPr>
      </p:pic>
      <p:sp>
        <p:nvSpPr>
          <p:cNvPr id="4" name="Slide Number Placeholder 3" hidden="1">
            <a:extLst>
              <a:ext uri="{FF2B5EF4-FFF2-40B4-BE49-F238E27FC236}">
                <a16:creationId xmlns:a16="http://schemas.microsoft.com/office/drawing/2014/main" id="{8E5EAFD1-55B4-398B-37F0-FE63B1D56F11}"/>
              </a:ext>
            </a:extLst>
          </p:cNvPr>
          <p:cNvSpPr>
            <a:spLocks noGrp="1"/>
          </p:cNvSpPr>
          <p:nvPr>
            <p:ph type="sldNum" sz="quarter" idx="4294967295"/>
          </p:nvPr>
        </p:nvSpPr>
        <p:spPr>
          <a:xfrm>
            <a:off x="8845551" y="6466417"/>
            <a:ext cx="2844800" cy="186267"/>
          </a:xfrm>
        </p:spPr>
        <p:txBody>
          <a:bodyPr/>
          <a:lstStyle/>
          <a:p>
            <a:pPr defTabSz="607469" fontAlgn="base">
              <a:spcBef>
                <a:spcPct val="0"/>
              </a:spcBef>
              <a:spcAft>
                <a:spcPts val="800"/>
              </a:spcAft>
              <a:defRPr/>
            </a:pPr>
            <a:fld id="{DE8347A3-65AA-4E9F-8150-FE80A592F987}" type="slidenum">
              <a:rPr lang="en-US" altLang="en-US"/>
              <a:pPr defTabSz="607469" fontAlgn="base">
                <a:spcBef>
                  <a:spcPct val="0"/>
                </a:spcBef>
                <a:spcAft>
                  <a:spcPts val="800"/>
                </a:spcAft>
                <a:defRPr/>
              </a:pPr>
              <a:t>26</a:t>
            </a:fld>
            <a:endParaRPr lang="en-US" altLang="en-US"/>
          </a:p>
        </p:txBody>
      </p:sp>
    </p:spTree>
    <p:extLst>
      <p:ext uri="{BB962C8B-B14F-4D97-AF65-F5344CB8AC3E}">
        <p14:creationId xmlns:p14="http://schemas.microsoft.com/office/powerpoint/2010/main" val="2553214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673D-BA6A-62C0-B729-12A79DC6081D}"/>
              </a:ext>
            </a:extLst>
          </p:cNvPr>
          <p:cNvSpPr>
            <a:spLocks noGrp="1"/>
          </p:cNvSpPr>
          <p:nvPr>
            <p:ph type="title"/>
          </p:nvPr>
        </p:nvSpPr>
        <p:spPr/>
        <p:txBody>
          <a:bodyPr/>
          <a:lstStyle/>
          <a:p>
            <a:r>
              <a:rPr lang="en-US" dirty="0"/>
              <a:t>Self care = Movement Care</a:t>
            </a:r>
          </a:p>
        </p:txBody>
      </p:sp>
      <p:sp>
        <p:nvSpPr>
          <p:cNvPr id="3" name="Text Placeholder 2">
            <a:extLst>
              <a:ext uri="{FF2B5EF4-FFF2-40B4-BE49-F238E27FC236}">
                <a16:creationId xmlns:a16="http://schemas.microsoft.com/office/drawing/2014/main" id="{A9BDE935-BCD3-C2D2-745E-FB388CB956EB}"/>
              </a:ext>
            </a:extLst>
          </p:cNvPr>
          <p:cNvSpPr>
            <a:spLocks noGrp="1"/>
          </p:cNvSpPr>
          <p:nvPr>
            <p:ph type="body" sz="quarter" idx="11"/>
          </p:nvPr>
        </p:nvSpPr>
        <p:spPr/>
        <p:txBody>
          <a:bodyPr/>
          <a:lstStyle/>
          <a:p>
            <a:endParaRPr lang="en-US"/>
          </a:p>
        </p:txBody>
      </p:sp>
      <p:sp>
        <p:nvSpPr>
          <p:cNvPr id="4" name="Slide Number Placeholder 3">
            <a:extLst>
              <a:ext uri="{FF2B5EF4-FFF2-40B4-BE49-F238E27FC236}">
                <a16:creationId xmlns:a16="http://schemas.microsoft.com/office/drawing/2014/main" id="{6522FF08-38CE-0B4F-E375-C1FDCAF93632}"/>
              </a:ext>
            </a:extLst>
          </p:cNvPr>
          <p:cNvSpPr>
            <a:spLocks noGrp="1"/>
          </p:cNvSpPr>
          <p:nvPr>
            <p:ph type="sldNum" sz="quarter" idx="12"/>
          </p:nvPr>
        </p:nvSpPr>
        <p:spPr/>
        <p:txBody>
          <a:bodyPr/>
          <a:lstStyle/>
          <a:p>
            <a:pPr defTabSz="607469" fontAlgn="base">
              <a:spcBef>
                <a:spcPct val="0"/>
              </a:spcBef>
              <a:spcAft>
                <a:spcPct val="0"/>
              </a:spcAft>
              <a:defRPr/>
            </a:pPr>
            <a:fld id="{10BB4466-A43D-42AD-9F3B-600051C83BCF}" type="slidenum">
              <a:rPr lang="en-US" altLang="en-US"/>
              <a:pPr defTabSz="607469" fontAlgn="base">
                <a:spcBef>
                  <a:spcPct val="0"/>
                </a:spcBef>
                <a:spcAft>
                  <a:spcPct val="0"/>
                </a:spcAft>
                <a:defRPr/>
              </a:pPr>
              <a:t>27</a:t>
            </a:fld>
            <a:endParaRPr lang="en-US" altLang="en-US"/>
          </a:p>
        </p:txBody>
      </p:sp>
      <p:pic>
        <p:nvPicPr>
          <p:cNvPr id="3074" name="Picture 2" descr="Image result for audre lorde quotes">
            <a:extLst>
              <a:ext uri="{FF2B5EF4-FFF2-40B4-BE49-F238E27FC236}">
                <a16:creationId xmlns:a16="http://schemas.microsoft.com/office/drawing/2014/main" id="{22874407-203C-B227-5033-8B962E154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776"/>
            <a:ext cx="12192000" cy="560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206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134AE-FD73-4005-B514-DCC3226B4CB0}"/>
              </a:ext>
            </a:extLst>
          </p:cNvPr>
          <p:cNvSpPr>
            <a:spLocks noGrp="1"/>
          </p:cNvSpPr>
          <p:nvPr>
            <p:ph type="title"/>
          </p:nvPr>
        </p:nvSpPr>
        <p:spPr>
          <a:xfrm>
            <a:off x="1866901" y="533400"/>
            <a:ext cx="6700839" cy="922339"/>
          </a:xfrm>
        </p:spPr>
        <p:txBody>
          <a:bodyPr/>
          <a:lstStyle/>
          <a:p>
            <a:pPr>
              <a:defRPr/>
            </a:pPr>
            <a:r>
              <a:rPr lang="en-US" sz="3200" dirty="0"/>
              <a:t>Transform Hearts, Mind, and policies/Structure</a:t>
            </a:r>
            <a:endParaRPr lang="en-US" dirty="0"/>
          </a:p>
        </p:txBody>
      </p:sp>
      <p:sp>
        <p:nvSpPr>
          <p:cNvPr id="131075" name="Slide Number Placeholder 3">
            <a:extLst>
              <a:ext uri="{FF2B5EF4-FFF2-40B4-BE49-F238E27FC236}">
                <a16:creationId xmlns:a16="http://schemas.microsoft.com/office/drawing/2014/main" id="{71AE1748-01ED-4B79-B1B9-76192004F77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07469" fontAlgn="base">
              <a:spcBef>
                <a:spcPct val="0"/>
              </a:spcBef>
              <a:spcAft>
                <a:spcPct val="0"/>
              </a:spcAft>
            </a:pPr>
            <a:fld id="{ADCA055D-1F6D-4F7A-A5AE-2D04D2D300DF}" type="slidenum">
              <a:rPr lang="en-US" altLang="en-US"/>
              <a:pPr defTabSz="607469" fontAlgn="base">
                <a:spcBef>
                  <a:spcPct val="0"/>
                </a:spcBef>
                <a:spcAft>
                  <a:spcPct val="0"/>
                </a:spcAft>
              </a:pPr>
              <a:t>28</a:t>
            </a:fld>
            <a:endParaRPr lang="en-US" altLang="en-US"/>
          </a:p>
        </p:txBody>
      </p:sp>
      <p:pic>
        <p:nvPicPr>
          <p:cNvPr id="6" name="Picture 5">
            <a:extLst>
              <a:ext uri="{FF2B5EF4-FFF2-40B4-BE49-F238E27FC236}">
                <a16:creationId xmlns:a16="http://schemas.microsoft.com/office/drawing/2014/main" id="{C862F5AB-D156-48C5-BAFD-960298437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268" y="1619535"/>
            <a:ext cx="9645225" cy="4440071"/>
          </a:xfrm>
          <a:prstGeom prst="rect">
            <a:avLst/>
          </a:prstGeom>
          <a:ln>
            <a:noFill/>
          </a:ln>
          <a:effectLst>
            <a:softEdge rad="112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BEAB3-31C9-46E1-840F-DAB4A54AC749}"/>
              </a:ext>
            </a:extLst>
          </p:cNvPr>
          <p:cNvSpPr>
            <a:spLocks noGrp="1"/>
          </p:cNvSpPr>
          <p:nvPr>
            <p:ph type="ctrTitle"/>
          </p:nvPr>
        </p:nvSpPr>
        <p:spPr>
          <a:xfrm>
            <a:off x="491067" y="2849034"/>
            <a:ext cx="11201400" cy="1140884"/>
          </a:xfrm>
        </p:spPr>
        <p:txBody>
          <a:bodyPr/>
          <a:lstStyle/>
          <a:p>
            <a:pPr>
              <a:defRPr/>
            </a:pPr>
            <a:r>
              <a:rPr lang="en-US" dirty="0"/>
              <a:t>Questions/discussion</a:t>
            </a:r>
            <a:br>
              <a:rPr lang="en-US" dirty="0"/>
            </a:br>
            <a:r>
              <a:rPr lang="en-US" dirty="0"/>
              <a:t>Thank you!</a:t>
            </a:r>
          </a:p>
        </p:txBody>
      </p:sp>
      <p:sp>
        <p:nvSpPr>
          <p:cNvPr id="100355" name="Slide Number Placeholder 2">
            <a:extLst>
              <a:ext uri="{FF2B5EF4-FFF2-40B4-BE49-F238E27FC236}">
                <a16:creationId xmlns:a16="http://schemas.microsoft.com/office/drawing/2014/main" id="{4BF021A9-AD9E-4464-912C-EB6DC03B17D2}"/>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07469" fontAlgn="base">
              <a:spcBef>
                <a:spcPct val="0"/>
              </a:spcBef>
              <a:spcAft>
                <a:spcPct val="0"/>
              </a:spcAft>
            </a:pPr>
            <a:fld id="{1A77588E-E14B-4F5A-B566-85BE8D6BBE48}" type="slidenum">
              <a:rPr lang="en-US" altLang="en-US">
                <a:solidFill>
                  <a:srgbClr val="FFFFFF"/>
                </a:solidFill>
              </a:rPr>
              <a:pPr defTabSz="607469" fontAlgn="base">
                <a:spcBef>
                  <a:spcPct val="0"/>
                </a:spcBef>
                <a:spcAft>
                  <a:spcPct val="0"/>
                </a:spcAft>
              </a:pPr>
              <a:t>29</a:t>
            </a:fld>
            <a:endParaRPr lang="en-US" altLang="en-US">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descr="Polynesians.jpg">
            <a:extLst>
              <a:ext uri="{FF2B5EF4-FFF2-40B4-BE49-F238E27FC236}">
                <a16:creationId xmlns:a16="http://schemas.microsoft.com/office/drawing/2014/main" id="{21534D1B-F778-6243-AE8C-7AF43CE9BC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1351" y="2290763"/>
            <a:ext cx="4036666"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7" descr="Indian.jpg">
            <a:extLst>
              <a:ext uri="{FF2B5EF4-FFF2-40B4-BE49-F238E27FC236}">
                <a16:creationId xmlns:a16="http://schemas.microsoft.com/office/drawing/2014/main" id="{219A566C-19B4-2447-99E1-C9468393B5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2621170"/>
            <a:ext cx="3186113" cy="2020888"/>
          </a:xfrm>
          <a:prstGeom prst="rect">
            <a:avLst/>
          </a:prstGeom>
          <a:noFill/>
          <a:ln w="9525">
            <a:solidFill>
              <a:schemeClr val="tx1">
                <a:alpha val="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9459" name="Picture 9" descr="monk.jpg">
            <a:extLst>
              <a:ext uri="{FF2B5EF4-FFF2-40B4-BE49-F238E27FC236}">
                <a16:creationId xmlns:a16="http://schemas.microsoft.com/office/drawing/2014/main" id="{B0590673-E4C2-FA41-927E-DDE4ACC3D2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9763" y="2186195"/>
            <a:ext cx="241935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1" descr="filipino.jpg">
            <a:extLst>
              <a:ext uri="{FF2B5EF4-FFF2-40B4-BE49-F238E27FC236}">
                <a16:creationId xmlns:a16="http://schemas.microsoft.com/office/drawing/2014/main" id="{05B3A411-8B83-9C44-939F-EA1651514D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77838"/>
            <a:ext cx="3074988"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asian.jpg">
            <a:extLst>
              <a:ext uri="{FF2B5EF4-FFF2-40B4-BE49-F238E27FC236}">
                <a16:creationId xmlns:a16="http://schemas.microsoft.com/office/drawing/2014/main" id="{258AD9CD-3954-7244-B8D7-15D1B834091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4468813"/>
            <a:ext cx="4510088"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2" descr="korean.jpg">
            <a:extLst>
              <a:ext uri="{FF2B5EF4-FFF2-40B4-BE49-F238E27FC236}">
                <a16:creationId xmlns:a16="http://schemas.microsoft.com/office/drawing/2014/main" id="{CFE111EC-8A55-5047-9A3A-48028FB2DD7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26425" y="477838"/>
            <a:ext cx="24511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descr="chinese dragon.jpg">
            <a:extLst>
              <a:ext uri="{FF2B5EF4-FFF2-40B4-BE49-F238E27FC236}">
                <a16:creationId xmlns:a16="http://schemas.microsoft.com/office/drawing/2014/main" id="{29213B3A-6473-8A45-9BD6-9786AF484B4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10088" y="472870"/>
            <a:ext cx="46355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3" descr="Laotian.jpg">
            <a:extLst>
              <a:ext uri="{FF2B5EF4-FFF2-40B4-BE49-F238E27FC236}">
                <a16:creationId xmlns:a16="http://schemas.microsoft.com/office/drawing/2014/main" id="{7BAA0260-831D-1243-93F0-C11F894147E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867400" y="4852989"/>
            <a:ext cx="2109788"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5" descr="Hawaiian.JPG">
            <a:extLst>
              <a:ext uri="{FF2B5EF4-FFF2-40B4-BE49-F238E27FC236}">
                <a16:creationId xmlns:a16="http://schemas.microsoft.com/office/drawing/2014/main" id="{008A8DDA-0A19-5340-89E6-9297A981AC9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840661" y="4464079"/>
            <a:ext cx="2827338"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49;p26">
            <a:extLst>
              <a:ext uri="{FF2B5EF4-FFF2-40B4-BE49-F238E27FC236}">
                <a16:creationId xmlns:a16="http://schemas.microsoft.com/office/drawing/2014/main" id="{11A157B1-B1E7-DCF5-8AD4-84ED9A6C5738}"/>
              </a:ext>
            </a:extLst>
          </p:cNvPr>
          <p:cNvSpPr/>
          <p:nvPr/>
        </p:nvSpPr>
        <p:spPr>
          <a:xfrm>
            <a:off x="0" y="6430220"/>
            <a:ext cx="12192000" cy="167600"/>
          </a:xfrm>
          <a:prstGeom prst="rect">
            <a:avLst/>
          </a:prstGeom>
          <a:solidFill>
            <a:srgbClr val="2C155C"/>
          </a:solidFill>
          <a:ln w="12700" cap="flat" cmpd="sng">
            <a:solidFill>
              <a:srgbClr val="2C155C"/>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pic>
        <p:nvPicPr>
          <p:cNvPr id="3" name="Google Shape;150;p26">
            <a:extLst>
              <a:ext uri="{FF2B5EF4-FFF2-40B4-BE49-F238E27FC236}">
                <a16:creationId xmlns:a16="http://schemas.microsoft.com/office/drawing/2014/main" id="{955CAFB8-2315-A664-5E51-0CF4C9DFA5AD}"/>
              </a:ext>
            </a:extLst>
          </p:cNvPr>
          <p:cNvPicPr preferRelativeResize="0"/>
          <p:nvPr/>
        </p:nvPicPr>
        <p:blipFill rotWithShape="1">
          <a:blip r:embed="rId12">
            <a:alphaModFix/>
          </a:blip>
          <a:srcRect/>
          <a:stretch/>
        </p:blipFill>
        <p:spPr>
          <a:xfrm>
            <a:off x="11527110" y="6113981"/>
            <a:ext cx="488733" cy="632477"/>
          </a:xfrm>
          <a:prstGeom prst="rect">
            <a:avLst/>
          </a:prstGeom>
          <a:noFill/>
          <a:ln>
            <a:noFill/>
          </a:ln>
        </p:spPr>
      </p:pic>
    </p:spTree>
    <p:extLst>
      <p:ext uri="{BB962C8B-B14F-4D97-AF65-F5344CB8AC3E}">
        <p14:creationId xmlns:p14="http://schemas.microsoft.com/office/powerpoint/2010/main" val="3433711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254000" y="985732"/>
            <a:ext cx="12801600" cy="67733"/>
          </a:xfrm>
          <a:prstGeom prst="rect">
            <a:avLst/>
          </a:prstGeom>
          <a:solidFill>
            <a:srgbClr val="F8AC39"/>
          </a:solidFill>
        </p:spPr>
        <p:txBody>
          <a:bodyPr/>
          <a:lstStyle/>
          <a:p>
            <a:pPr defTabSz="609630"/>
            <a:endParaRPr lang="en-US" sz="1200">
              <a:solidFill>
                <a:prstClr val="black"/>
              </a:solidFill>
              <a:latin typeface="Calibri"/>
            </a:endParaRPr>
          </a:p>
        </p:txBody>
      </p:sp>
      <p:sp>
        <p:nvSpPr>
          <p:cNvPr id="3" name="AutoShape 3"/>
          <p:cNvSpPr/>
          <p:nvPr/>
        </p:nvSpPr>
        <p:spPr>
          <a:xfrm>
            <a:off x="-110067" y="5757833"/>
            <a:ext cx="12944505" cy="1280495"/>
          </a:xfrm>
          <a:prstGeom prst="rect">
            <a:avLst/>
          </a:prstGeom>
          <a:solidFill>
            <a:srgbClr val="F8AC39"/>
          </a:solidFill>
        </p:spPr>
        <p:txBody>
          <a:bodyPr/>
          <a:lstStyle/>
          <a:p>
            <a:pPr defTabSz="609630"/>
            <a:endParaRPr lang="en-US" sz="1200">
              <a:solidFill>
                <a:prstClr val="black"/>
              </a:solidFill>
              <a:latin typeface="Calibri"/>
            </a:endParaRPr>
          </a:p>
        </p:txBody>
      </p:sp>
      <p:sp>
        <p:nvSpPr>
          <p:cNvPr id="4" name="Freeform 4"/>
          <p:cNvSpPr/>
          <p:nvPr/>
        </p:nvSpPr>
        <p:spPr>
          <a:xfrm>
            <a:off x="998648" y="1804234"/>
            <a:ext cx="9722627" cy="1859453"/>
          </a:xfrm>
          <a:custGeom>
            <a:avLst/>
            <a:gdLst/>
            <a:ahLst/>
            <a:cxnLst/>
            <a:rect l="l" t="t" r="r" b="b"/>
            <a:pathLst>
              <a:path w="14583940" h="2789179">
                <a:moveTo>
                  <a:pt x="0" y="0"/>
                </a:moveTo>
                <a:lnTo>
                  <a:pt x="14583940" y="0"/>
                </a:lnTo>
                <a:lnTo>
                  <a:pt x="14583940" y="2789178"/>
                </a:lnTo>
                <a:lnTo>
                  <a:pt x="0" y="278917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4226818" y="4175738"/>
            <a:ext cx="3839964" cy="1200842"/>
          </a:xfrm>
          <a:prstGeom prst="rect">
            <a:avLst/>
          </a:prstGeom>
        </p:spPr>
        <p:txBody>
          <a:bodyPr lIns="0" tIns="0" rIns="0" bIns="0" rtlCol="0" anchor="t">
            <a:spAutoFit/>
          </a:bodyPr>
          <a:lstStyle/>
          <a:p>
            <a:pPr algn="ctr" defTabSz="609630">
              <a:lnSpc>
                <a:spcPts val="4853"/>
              </a:lnSpc>
            </a:pPr>
            <a:r>
              <a:rPr lang="en-US" sz="3466">
                <a:solidFill>
                  <a:srgbClr val="000000"/>
                </a:solidFill>
                <a:latin typeface="Open Sans 1"/>
              </a:rPr>
              <a:t>Ladine Chan</a:t>
            </a:r>
          </a:p>
          <a:p>
            <a:pPr algn="ctr" defTabSz="609630">
              <a:lnSpc>
                <a:spcPts val="4853"/>
              </a:lnSpc>
            </a:pPr>
            <a:r>
              <a:rPr lang="en-US" sz="3466">
                <a:solidFill>
                  <a:srgbClr val="000000"/>
                </a:solidFill>
                <a:latin typeface="Open Sans 1"/>
              </a:rPr>
              <a:t>Program Manager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194734" y="5910824"/>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grpSp>
        <p:nvGrpSpPr>
          <p:cNvPr id="3" name="Group 3"/>
          <p:cNvGrpSpPr/>
          <p:nvPr/>
        </p:nvGrpSpPr>
        <p:grpSpPr>
          <a:xfrm>
            <a:off x="6275935" y="1020734"/>
            <a:ext cx="6186999" cy="2105027"/>
            <a:chOff x="0" y="-76200"/>
            <a:chExt cx="12373998" cy="4210052"/>
          </a:xfrm>
        </p:grpSpPr>
        <p:sp>
          <p:nvSpPr>
            <p:cNvPr id="4" name="TextBox 4"/>
            <p:cNvSpPr txBox="1"/>
            <p:nvPr/>
          </p:nvSpPr>
          <p:spPr>
            <a:xfrm>
              <a:off x="0" y="-76200"/>
              <a:ext cx="12373998" cy="982962"/>
            </a:xfrm>
            <a:prstGeom prst="rect">
              <a:avLst/>
            </a:prstGeom>
          </p:spPr>
          <p:txBody>
            <a:bodyPr lIns="0" tIns="0" rIns="0" bIns="0" rtlCol="0" anchor="t">
              <a:spAutoFit/>
            </a:bodyPr>
            <a:lstStyle/>
            <a:p>
              <a:pPr defTabSz="609630">
                <a:lnSpc>
                  <a:spcPts val="4200"/>
                </a:lnSpc>
              </a:pPr>
              <a:r>
                <a:rPr lang="en-US" sz="3000">
                  <a:solidFill>
                    <a:srgbClr val="7E6B73"/>
                  </a:solidFill>
                  <a:latin typeface="Open Sans 2 Bold"/>
                </a:rPr>
                <a:t>                   Agenda</a:t>
              </a:r>
            </a:p>
          </p:txBody>
        </p:sp>
        <p:sp>
          <p:nvSpPr>
            <p:cNvPr id="5" name="TextBox 5"/>
            <p:cNvSpPr txBox="1"/>
            <p:nvPr/>
          </p:nvSpPr>
          <p:spPr>
            <a:xfrm>
              <a:off x="0" y="2077649"/>
              <a:ext cx="12373998" cy="2056203"/>
            </a:xfrm>
            <a:prstGeom prst="rect">
              <a:avLst/>
            </a:prstGeom>
          </p:spPr>
          <p:txBody>
            <a:bodyPr lIns="0" tIns="0" rIns="0" bIns="0" rtlCol="0" anchor="t">
              <a:spAutoFit/>
            </a:bodyPr>
            <a:lstStyle/>
            <a:p>
              <a:pPr defTabSz="609630">
                <a:lnSpc>
                  <a:spcPts val="2800"/>
                </a:lnSpc>
              </a:pPr>
              <a:endParaRPr sz="1200">
                <a:solidFill>
                  <a:prstClr val="black"/>
                </a:solidFill>
                <a:latin typeface="Calibri"/>
              </a:endParaRPr>
            </a:p>
            <a:p>
              <a:pPr defTabSz="609630">
                <a:lnSpc>
                  <a:spcPts val="2800"/>
                </a:lnSpc>
              </a:pPr>
              <a:endParaRPr sz="1200">
                <a:solidFill>
                  <a:prstClr val="black"/>
                </a:solidFill>
                <a:latin typeface="Calibri"/>
              </a:endParaRPr>
            </a:p>
            <a:p>
              <a:pPr defTabSz="609630">
                <a:lnSpc>
                  <a:spcPts val="2800"/>
                </a:lnSpc>
              </a:pPr>
              <a:endParaRPr sz="1200">
                <a:solidFill>
                  <a:prstClr val="black"/>
                </a:solidFill>
                <a:latin typeface="Calibri"/>
              </a:endParaRPr>
            </a:p>
          </p:txBody>
        </p:sp>
        <p:sp>
          <p:nvSpPr>
            <p:cNvPr id="6" name="AutoShape 6"/>
            <p:cNvSpPr/>
            <p:nvPr/>
          </p:nvSpPr>
          <p:spPr>
            <a:xfrm>
              <a:off x="0" y="1339270"/>
              <a:ext cx="10490200" cy="152400"/>
            </a:xfrm>
            <a:prstGeom prst="rect">
              <a:avLst/>
            </a:prstGeom>
            <a:solidFill>
              <a:srgbClr val="F8AC39"/>
            </a:solidFill>
          </p:spPr>
          <p:txBody>
            <a:bodyPr/>
            <a:lstStyle/>
            <a:p>
              <a:pPr defTabSz="609630"/>
              <a:endParaRPr lang="en-US" sz="1200">
                <a:solidFill>
                  <a:prstClr val="black"/>
                </a:solidFill>
                <a:latin typeface="Calibri"/>
              </a:endParaRPr>
            </a:p>
          </p:txBody>
        </p:sp>
      </p:grpSp>
      <p:sp>
        <p:nvSpPr>
          <p:cNvPr id="7" name="Freeform 7"/>
          <p:cNvSpPr/>
          <p:nvPr/>
        </p:nvSpPr>
        <p:spPr>
          <a:xfrm>
            <a:off x="241742" y="2258469"/>
            <a:ext cx="6126717" cy="1170531"/>
          </a:xfrm>
          <a:custGeom>
            <a:avLst/>
            <a:gdLst/>
            <a:ahLst/>
            <a:cxnLst/>
            <a:rect l="l" t="t" r="r" b="b"/>
            <a:pathLst>
              <a:path w="9190076" h="1755796">
                <a:moveTo>
                  <a:pt x="0" y="0"/>
                </a:moveTo>
                <a:lnTo>
                  <a:pt x="9190076" y="0"/>
                </a:lnTo>
                <a:lnTo>
                  <a:pt x="9190076" y="1755796"/>
                </a:lnTo>
                <a:lnTo>
                  <a:pt x="0" y="175579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6842786" y="2056084"/>
            <a:ext cx="5349214" cy="2015360"/>
          </a:xfrm>
          <a:prstGeom prst="rect">
            <a:avLst/>
          </a:prstGeom>
        </p:spPr>
        <p:txBody>
          <a:bodyPr lIns="0" tIns="0" rIns="0" bIns="0" rtlCol="0" anchor="t">
            <a:spAutoFit/>
          </a:bodyPr>
          <a:lstStyle/>
          <a:p>
            <a:pPr marL="489397" lvl="1" indent="-244699" defTabSz="609630">
              <a:lnSpc>
                <a:spcPts val="3173"/>
              </a:lnSpc>
              <a:buFont typeface="Arial"/>
              <a:buChar char="•"/>
            </a:pPr>
            <a:r>
              <a:rPr lang="en-US" sz="2266">
                <a:solidFill>
                  <a:srgbClr val="000000"/>
                </a:solidFill>
                <a:latin typeface="Open Sans 1 Light"/>
              </a:rPr>
              <a:t>St. Mary Medical Center</a:t>
            </a:r>
          </a:p>
          <a:p>
            <a:pPr marL="489397" lvl="1" indent="-244699" defTabSz="609630">
              <a:lnSpc>
                <a:spcPts val="3173"/>
              </a:lnSpc>
              <a:buFont typeface="Arial"/>
              <a:buChar char="•"/>
            </a:pPr>
            <a:r>
              <a:rPr lang="en-US" sz="2266">
                <a:solidFill>
                  <a:srgbClr val="000000"/>
                </a:solidFill>
                <a:latin typeface="Open Sans 1 Light"/>
              </a:rPr>
              <a:t>Community Assessments </a:t>
            </a:r>
          </a:p>
          <a:p>
            <a:pPr marL="489397" lvl="1" indent="-244699" defTabSz="609630">
              <a:lnSpc>
                <a:spcPts val="3173"/>
              </a:lnSpc>
              <a:buFont typeface="Arial"/>
              <a:buChar char="•"/>
            </a:pPr>
            <a:r>
              <a:rPr lang="en-US" sz="2266">
                <a:solidFill>
                  <a:srgbClr val="000000"/>
                </a:solidFill>
                <a:latin typeface="Open Sans 1 Light"/>
              </a:rPr>
              <a:t>Families in Good Health Program </a:t>
            </a:r>
          </a:p>
          <a:p>
            <a:pPr marL="489397" lvl="1" indent="-244699" defTabSz="609630">
              <a:lnSpc>
                <a:spcPts val="3173"/>
              </a:lnSpc>
              <a:buFont typeface="Arial"/>
              <a:buChar char="•"/>
            </a:pPr>
            <a:r>
              <a:rPr lang="en-US" sz="2266">
                <a:solidFill>
                  <a:srgbClr val="000000"/>
                </a:solidFill>
                <a:latin typeface="Open Sans 1 Light"/>
              </a:rPr>
              <a:t>Past, Present, and Future of Tobacco Prevention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grpSp>
        <p:nvGrpSpPr>
          <p:cNvPr id="2" name="Group 2"/>
          <p:cNvGrpSpPr/>
          <p:nvPr/>
        </p:nvGrpSpPr>
        <p:grpSpPr>
          <a:xfrm>
            <a:off x="-194734" y="5910824"/>
            <a:ext cx="12657667" cy="1153581"/>
            <a:chOff x="0" y="0"/>
            <a:chExt cx="25315333" cy="2307161"/>
          </a:xfrm>
        </p:grpSpPr>
        <p:sp>
          <p:nvSpPr>
            <p:cNvPr id="3" name="AutoShape 3"/>
            <p:cNvSpPr/>
            <p:nvPr/>
          </p:nvSpPr>
          <p:spPr>
            <a:xfrm>
              <a:off x="0" y="0"/>
              <a:ext cx="25315333" cy="2307161"/>
            </a:xfrm>
            <a:prstGeom prst="rect">
              <a:avLst/>
            </a:prstGeom>
            <a:solidFill>
              <a:srgbClr val="F8AC39"/>
            </a:solidFill>
          </p:spPr>
          <p:txBody>
            <a:bodyPr/>
            <a:lstStyle/>
            <a:p>
              <a:pPr defTabSz="609630"/>
              <a:endParaRPr lang="en-US" sz="1200">
                <a:solidFill>
                  <a:prstClr val="black"/>
                </a:solidFill>
                <a:latin typeface="Calibri"/>
              </a:endParaRPr>
            </a:p>
          </p:txBody>
        </p:sp>
        <p:sp>
          <p:nvSpPr>
            <p:cNvPr id="4" name="TextBox 4"/>
            <p:cNvSpPr txBox="1"/>
            <p:nvPr/>
          </p:nvSpPr>
          <p:spPr>
            <a:xfrm>
              <a:off x="6760670" y="924974"/>
              <a:ext cx="16641197" cy="273664"/>
            </a:xfrm>
            <a:prstGeom prst="rect">
              <a:avLst/>
            </a:prstGeom>
          </p:spPr>
          <p:txBody>
            <a:bodyPr lIns="0" tIns="0" rIns="0" bIns="0" rtlCol="0" anchor="t">
              <a:spAutoFit/>
            </a:bodyPr>
            <a:lstStyle/>
            <a:p>
              <a:pPr algn="r" defTabSz="609630">
                <a:lnSpc>
                  <a:spcPts val="1026"/>
                </a:lnSpc>
              </a:pPr>
              <a:endParaRPr sz="1200">
                <a:solidFill>
                  <a:prstClr val="black"/>
                </a:solidFill>
                <a:latin typeface="Calibri"/>
              </a:endParaRPr>
            </a:p>
          </p:txBody>
        </p:sp>
      </p:grpSp>
      <p:grpSp>
        <p:nvGrpSpPr>
          <p:cNvPr id="5" name="Group 5"/>
          <p:cNvGrpSpPr/>
          <p:nvPr/>
        </p:nvGrpSpPr>
        <p:grpSpPr>
          <a:xfrm>
            <a:off x="5769200" y="297013"/>
            <a:ext cx="6186999" cy="2105027"/>
            <a:chOff x="0" y="-76200"/>
            <a:chExt cx="12373998" cy="4210052"/>
          </a:xfrm>
        </p:grpSpPr>
        <p:sp>
          <p:nvSpPr>
            <p:cNvPr id="6" name="TextBox 6"/>
            <p:cNvSpPr txBox="1"/>
            <p:nvPr/>
          </p:nvSpPr>
          <p:spPr>
            <a:xfrm>
              <a:off x="0" y="-76200"/>
              <a:ext cx="12373998" cy="982962"/>
            </a:xfrm>
            <a:prstGeom prst="rect">
              <a:avLst/>
            </a:prstGeom>
          </p:spPr>
          <p:txBody>
            <a:bodyPr lIns="0" tIns="0" rIns="0" bIns="0" rtlCol="0" anchor="t">
              <a:spAutoFit/>
            </a:bodyPr>
            <a:lstStyle/>
            <a:p>
              <a:pPr algn="just" defTabSz="609630">
                <a:lnSpc>
                  <a:spcPts val="4200"/>
                </a:lnSpc>
              </a:pPr>
              <a:r>
                <a:rPr lang="en-US" sz="3000">
                  <a:solidFill>
                    <a:srgbClr val="7E6B73"/>
                  </a:solidFill>
                  <a:latin typeface="Open Sans 2 Bold"/>
                </a:rPr>
                <a:t> St. Mary Medical Center </a:t>
              </a:r>
            </a:p>
          </p:txBody>
        </p:sp>
        <p:sp>
          <p:nvSpPr>
            <p:cNvPr id="7" name="TextBox 7"/>
            <p:cNvSpPr txBox="1"/>
            <p:nvPr/>
          </p:nvSpPr>
          <p:spPr>
            <a:xfrm>
              <a:off x="0" y="2077649"/>
              <a:ext cx="12373998" cy="2056203"/>
            </a:xfrm>
            <a:prstGeom prst="rect">
              <a:avLst/>
            </a:prstGeom>
          </p:spPr>
          <p:txBody>
            <a:bodyPr lIns="0" tIns="0" rIns="0" bIns="0" rtlCol="0" anchor="t">
              <a:spAutoFit/>
            </a:bodyPr>
            <a:lstStyle/>
            <a:p>
              <a:pPr defTabSz="609630">
                <a:lnSpc>
                  <a:spcPts val="2800"/>
                </a:lnSpc>
              </a:pPr>
              <a:endParaRPr sz="1200">
                <a:solidFill>
                  <a:prstClr val="black"/>
                </a:solidFill>
                <a:latin typeface="Calibri"/>
              </a:endParaRPr>
            </a:p>
            <a:p>
              <a:pPr defTabSz="609630">
                <a:lnSpc>
                  <a:spcPts val="2800"/>
                </a:lnSpc>
              </a:pPr>
              <a:endParaRPr sz="1200">
                <a:solidFill>
                  <a:prstClr val="black"/>
                </a:solidFill>
                <a:latin typeface="Calibri"/>
              </a:endParaRPr>
            </a:p>
            <a:p>
              <a:pPr defTabSz="609630">
                <a:lnSpc>
                  <a:spcPts val="2800"/>
                </a:lnSpc>
              </a:pPr>
              <a:endParaRPr sz="1200">
                <a:solidFill>
                  <a:prstClr val="black"/>
                </a:solidFill>
                <a:latin typeface="Calibri"/>
              </a:endParaRPr>
            </a:p>
          </p:txBody>
        </p:sp>
        <p:sp>
          <p:nvSpPr>
            <p:cNvPr id="8" name="AutoShape 8"/>
            <p:cNvSpPr/>
            <p:nvPr/>
          </p:nvSpPr>
          <p:spPr>
            <a:xfrm>
              <a:off x="0" y="1339270"/>
              <a:ext cx="10490200" cy="152400"/>
            </a:xfrm>
            <a:prstGeom prst="rect">
              <a:avLst/>
            </a:prstGeom>
            <a:solidFill>
              <a:srgbClr val="F8AC39"/>
            </a:solidFill>
          </p:spPr>
          <p:txBody>
            <a:bodyPr/>
            <a:lstStyle/>
            <a:p>
              <a:pPr defTabSz="609630"/>
              <a:endParaRPr lang="en-US" sz="1200">
                <a:solidFill>
                  <a:prstClr val="black"/>
                </a:solidFill>
                <a:latin typeface="Calibri"/>
              </a:endParaRPr>
            </a:p>
          </p:txBody>
        </p:sp>
      </p:grpSp>
      <p:sp>
        <p:nvSpPr>
          <p:cNvPr id="9" name="Freeform 9"/>
          <p:cNvSpPr/>
          <p:nvPr/>
        </p:nvSpPr>
        <p:spPr>
          <a:xfrm>
            <a:off x="286245" y="1864627"/>
            <a:ext cx="5164628" cy="2905495"/>
          </a:xfrm>
          <a:custGeom>
            <a:avLst/>
            <a:gdLst/>
            <a:ahLst/>
            <a:cxnLst/>
            <a:rect l="l" t="t" r="r" b="b"/>
            <a:pathLst>
              <a:path w="7746942" h="4358243">
                <a:moveTo>
                  <a:pt x="0" y="0"/>
                </a:moveTo>
                <a:lnTo>
                  <a:pt x="7746942" y="0"/>
                </a:lnTo>
                <a:lnTo>
                  <a:pt x="7746942" y="4358243"/>
                </a:lnTo>
                <a:lnTo>
                  <a:pt x="0" y="4358243"/>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5898299" y="1542532"/>
            <a:ext cx="6293701" cy="4477572"/>
          </a:xfrm>
          <a:prstGeom prst="rect">
            <a:avLst/>
          </a:prstGeom>
        </p:spPr>
        <p:txBody>
          <a:bodyPr lIns="0" tIns="0" rIns="0" bIns="0" rtlCol="0" anchor="t">
            <a:spAutoFit/>
          </a:bodyPr>
          <a:lstStyle/>
          <a:p>
            <a:pPr marL="489397" lvl="1" indent="-244699" defTabSz="609630">
              <a:lnSpc>
                <a:spcPts val="3173"/>
              </a:lnSpc>
              <a:buFont typeface="Arial"/>
              <a:buChar char="•"/>
            </a:pPr>
            <a:r>
              <a:rPr lang="en-US" sz="2266">
                <a:solidFill>
                  <a:srgbClr val="000000"/>
                </a:solidFill>
                <a:latin typeface="Open Sans 1 Light"/>
              </a:rPr>
              <a:t>As CommonSpirit Health, we make the healing presence of God known in our world by improving the health of the people we serve, especially those who are vulnerable, while we advance social justice for all.   </a:t>
            </a:r>
          </a:p>
          <a:p>
            <a:pPr defTabSz="609630">
              <a:lnSpc>
                <a:spcPts val="3173"/>
              </a:lnSpc>
            </a:pPr>
            <a:endParaRPr lang="en-US" sz="2266">
              <a:solidFill>
                <a:srgbClr val="000000"/>
              </a:solidFill>
              <a:latin typeface="Open Sans 1 Light"/>
            </a:endParaRPr>
          </a:p>
          <a:p>
            <a:pPr marL="489397" lvl="1" indent="-244699" defTabSz="609630">
              <a:lnSpc>
                <a:spcPts val="3173"/>
              </a:lnSpc>
              <a:buFont typeface="Arial"/>
              <a:buChar char="•"/>
            </a:pPr>
            <a:r>
              <a:rPr lang="en-US" sz="2266">
                <a:solidFill>
                  <a:srgbClr val="000000"/>
                </a:solidFill>
                <a:latin typeface="Open Sans 1 Light"/>
              </a:rPr>
              <a:t>SMMC located in Long Beach, California </a:t>
            </a:r>
          </a:p>
          <a:p>
            <a:pPr defTabSz="609630">
              <a:lnSpc>
                <a:spcPts val="3173"/>
              </a:lnSpc>
            </a:pPr>
            <a:endParaRPr lang="en-US" sz="2266">
              <a:solidFill>
                <a:srgbClr val="000000"/>
              </a:solidFill>
              <a:latin typeface="Open Sans 1 Light"/>
            </a:endParaRPr>
          </a:p>
          <a:p>
            <a:pPr marL="489397" lvl="1" indent="-244699" defTabSz="609630">
              <a:lnSpc>
                <a:spcPts val="3173"/>
              </a:lnSpc>
              <a:buFont typeface="Arial"/>
              <a:buChar char="•"/>
            </a:pPr>
            <a:r>
              <a:rPr lang="en-US" sz="2266">
                <a:solidFill>
                  <a:srgbClr val="000000"/>
                </a:solidFill>
                <a:latin typeface="Open Sans 1 Light"/>
              </a:rPr>
              <a:t>Served the Long Beach community for 100 years</a:t>
            </a:r>
          </a:p>
          <a:p>
            <a:pPr defTabSz="609630">
              <a:lnSpc>
                <a:spcPts val="3173"/>
              </a:lnSpc>
            </a:pPr>
            <a:r>
              <a:rPr lang="en-US" sz="2266">
                <a:solidFill>
                  <a:srgbClr val="000000"/>
                </a:solidFill>
                <a:latin typeface="Open Sans 1 Light"/>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194734" y="5910824"/>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grpSp>
        <p:nvGrpSpPr>
          <p:cNvPr id="3" name="Group 3"/>
          <p:cNvGrpSpPr/>
          <p:nvPr/>
        </p:nvGrpSpPr>
        <p:grpSpPr>
          <a:xfrm>
            <a:off x="138009" y="1209329"/>
            <a:ext cx="6186999" cy="2105027"/>
            <a:chOff x="0" y="-76200"/>
            <a:chExt cx="12373998" cy="4210052"/>
          </a:xfrm>
        </p:grpSpPr>
        <p:sp>
          <p:nvSpPr>
            <p:cNvPr id="4" name="TextBox 4"/>
            <p:cNvSpPr txBox="1"/>
            <p:nvPr/>
          </p:nvSpPr>
          <p:spPr>
            <a:xfrm>
              <a:off x="0" y="-76200"/>
              <a:ext cx="12373998" cy="982962"/>
            </a:xfrm>
            <a:prstGeom prst="rect">
              <a:avLst/>
            </a:prstGeom>
          </p:spPr>
          <p:txBody>
            <a:bodyPr lIns="0" tIns="0" rIns="0" bIns="0" rtlCol="0" anchor="t">
              <a:spAutoFit/>
            </a:bodyPr>
            <a:lstStyle/>
            <a:p>
              <a:pPr algn="just" defTabSz="609630">
                <a:lnSpc>
                  <a:spcPts val="4200"/>
                </a:lnSpc>
              </a:pPr>
              <a:r>
                <a:rPr lang="en-US" sz="3000">
                  <a:solidFill>
                    <a:srgbClr val="7E6B73"/>
                  </a:solidFill>
                  <a:latin typeface="Open Sans 2 Bold"/>
                </a:rPr>
                <a:t> Community Assessment</a:t>
              </a:r>
            </a:p>
          </p:txBody>
        </p:sp>
        <p:sp>
          <p:nvSpPr>
            <p:cNvPr id="5" name="TextBox 5"/>
            <p:cNvSpPr txBox="1"/>
            <p:nvPr/>
          </p:nvSpPr>
          <p:spPr>
            <a:xfrm>
              <a:off x="0" y="2077649"/>
              <a:ext cx="12373998" cy="2056203"/>
            </a:xfrm>
            <a:prstGeom prst="rect">
              <a:avLst/>
            </a:prstGeom>
          </p:spPr>
          <p:txBody>
            <a:bodyPr lIns="0" tIns="0" rIns="0" bIns="0" rtlCol="0" anchor="t">
              <a:spAutoFit/>
            </a:bodyPr>
            <a:lstStyle/>
            <a:p>
              <a:pPr defTabSz="609630">
                <a:lnSpc>
                  <a:spcPts val="2800"/>
                </a:lnSpc>
              </a:pPr>
              <a:endParaRPr sz="1200">
                <a:solidFill>
                  <a:prstClr val="black"/>
                </a:solidFill>
                <a:latin typeface="Calibri"/>
              </a:endParaRPr>
            </a:p>
            <a:p>
              <a:pPr defTabSz="609630">
                <a:lnSpc>
                  <a:spcPts val="2800"/>
                </a:lnSpc>
              </a:pPr>
              <a:endParaRPr sz="1200">
                <a:solidFill>
                  <a:prstClr val="black"/>
                </a:solidFill>
                <a:latin typeface="Calibri"/>
              </a:endParaRPr>
            </a:p>
            <a:p>
              <a:pPr defTabSz="609630">
                <a:lnSpc>
                  <a:spcPts val="2800"/>
                </a:lnSpc>
              </a:pPr>
              <a:endParaRPr sz="1200">
                <a:solidFill>
                  <a:prstClr val="black"/>
                </a:solidFill>
                <a:latin typeface="Calibri"/>
              </a:endParaRPr>
            </a:p>
          </p:txBody>
        </p:sp>
        <p:sp>
          <p:nvSpPr>
            <p:cNvPr id="6" name="AutoShape 6"/>
            <p:cNvSpPr/>
            <p:nvPr/>
          </p:nvSpPr>
          <p:spPr>
            <a:xfrm>
              <a:off x="0" y="1339270"/>
              <a:ext cx="10490200" cy="152400"/>
            </a:xfrm>
            <a:prstGeom prst="rect">
              <a:avLst/>
            </a:prstGeom>
            <a:solidFill>
              <a:srgbClr val="F8AC39"/>
            </a:solidFill>
          </p:spPr>
          <p:txBody>
            <a:bodyPr/>
            <a:lstStyle/>
            <a:p>
              <a:pPr defTabSz="609630"/>
              <a:endParaRPr lang="en-US" sz="1200">
                <a:solidFill>
                  <a:prstClr val="black"/>
                </a:solidFill>
                <a:latin typeface="Calibri"/>
              </a:endParaRPr>
            </a:p>
          </p:txBody>
        </p:sp>
      </p:grpSp>
      <p:sp>
        <p:nvSpPr>
          <p:cNvPr id="7" name="Freeform 7"/>
          <p:cNvSpPr/>
          <p:nvPr/>
        </p:nvSpPr>
        <p:spPr>
          <a:xfrm>
            <a:off x="6507615" y="942978"/>
            <a:ext cx="5303946" cy="3252594"/>
          </a:xfrm>
          <a:custGeom>
            <a:avLst/>
            <a:gdLst/>
            <a:ahLst/>
            <a:cxnLst/>
            <a:rect l="l" t="t" r="r" b="b"/>
            <a:pathLst>
              <a:path w="7955919" h="4878891">
                <a:moveTo>
                  <a:pt x="0" y="0"/>
                </a:moveTo>
                <a:lnTo>
                  <a:pt x="7955919" y="0"/>
                </a:lnTo>
                <a:lnTo>
                  <a:pt x="7955919" y="4878891"/>
                </a:lnTo>
                <a:lnTo>
                  <a:pt x="0" y="487889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413396" y="2244679"/>
            <a:ext cx="4633913" cy="2015360"/>
          </a:xfrm>
          <a:prstGeom prst="rect">
            <a:avLst/>
          </a:prstGeom>
        </p:spPr>
        <p:txBody>
          <a:bodyPr lIns="0" tIns="0" rIns="0" bIns="0" rtlCol="0" anchor="t">
            <a:spAutoFit/>
          </a:bodyPr>
          <a:lstStyle/>
          <a:p>
            <a:pPr marL="489397" lvl="1" indent="-244699" defTabSz="609630">
              <a:lnSpc>
                <a:spcPts val="3173"/>
              </a:lnSpc>
              <a:buFont typeface="Arial"/>
              <a:buChar char="•"/>
            </a:pPr>
            <a:r>
              <a:rPr lang="en-US" sz="2266">
                <a:solidFill>
                  <a:srgbClr val="000000"/>
                </a:solidFill>
                <a:latin typeface="Open Sans 1 Light"/>
              </a:rPr>
              <a:t>Health care access</a:t>
            </a:r>
          </a:p>
          <a:p>
            <a:pPr marL="489397" lvl="1" indent="-244699" defTabSz="609630">
              <a:lnSpc>
                <a:spcPts val="3173"/>
              </a:lnSpc>
              <a:buFont typeface="Arial"/>
              <a:buChar char="•"/>
            </a:pPr>
            <a:r>
              <a:rPr lang="en-US" sz="2266">
                <a:solidFill>
                  <a:srgbClr val="000000"/>
                </a:solidFill>
                <a:latin typeface="Open Sans 1 Light"/>
              </a:rPr>
              <a:t>Housing and homelessness </a:t>
            </a:r>
          </a:p>
          <a:p>
            <a:pPr marL="489397" lvl="1" indent="-244699" defTabSz="609630">
              <a:lnSpc>
                <a:spcPts val="3173"/>
              </a:lnSpc>
              <a:buFont typeface="Arial"/>
              <a:buChar char="•"/>
            </a:pPr>
            <a:r>
              <a:rPr lang="en-US" sz="2266">
                <a:solidFill>
                  <a:srgbClr val="000000"/>
                </a:solidFill>
                <a:latin typeface="Open Sans 1 Light"/>
              </a:rPr>
              <a:t>Mental Health</a:t>
            </a:r>
          </a:p>
          <a:p>
            <a:pPr marL="489397" lvl="1" indent="-244699" defTabSz="609630">
              <a:lnSpc>
                <a:spcPts val="3173"/>
              </a:lnSpc>
              <a:buFont typeface="Arial"/>
              <a:buChar char="•"/>
            </a:pPr>
            <a:r>
              <a:rPr lang="en-US" sz="2266">
                <a:solidFill>
                  <a:srgbClr val="000000"/>
                </a:solidFill>
                <a:latin typeface="Open Sans 1 Light"/>
              </a:rPr>
              <a:t>Preventive practices </a:t>
            </a:r>
          </a:p>
          <a:p>
            <a:pPr marL="489397" lvl="1" indent="-244699" defTabSz="609630">
              <a:lnSpc>
                <a:spcPts val="3173"/>
              </a:lnSpc>
              <a:buFont typeface="Arial"/>
              <a:buChar char="•"/>
            </a:pPr>
            <a:r>
              <a:rPr lang="en-US" sz="2266">
                <a:solidFill>
                  <a:srgbClr val="000000"/>
                </a:solidFill>
                <a:latin typeface="Open Sans 1 Light"/>
              </a:rPr>
              <a:t>Violence and injury prevention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232834" y="6172200"/>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sp>
        <p:nvSpPr>
          <p:cNvPr id="3" name="AutoShape 3"/>
          <p:cNvSpPr/>
          <p:nvPr/>
        </p:nvSpPr>
        <p:spPr>
          <a:xfrm>
            <a:off x="1074347" y="1176760"/>
            <a:ext cx="10043307" cy="0"/>
          </a:xfrm>
          <a:prstGeom prst="line">
            <a:avLst/>
          </a:prstGeom>
          <a:ln w="47625" cap="rnd">
            <a:solidFill>
              <a:srgbClr val="F8AC3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337372" y="1486482"/>
            <a:ext cx="4391870" cy="4391870"/>
          </a:xfrm>
          <a:custGeom>
            <a:avLst/>
            <a:gdLst/>
            <a:ahLst/>
            <a:cxnLst/>
            <a:rect l="l" t="t" r="r" b="b"/>
            <a:pathLst>
              <a:path w="6587805" h="6587805">
                <a:moveTo>
                  <a:pt x="0" y="0"/>
                </a:moveTo>
                <a:lnTo>
                  <a:pt x="6587805" y="0"/>
                </a:lnTo>
                <a:lnTo>
                  <a:pt x="6587805" y="6587806"/>
                </a:lnTo>
                <a:lnTo>
                  <a:pt x="0" y="658780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685801" y="377372"/>
            <a:ext cx="11103363" cy="597536"/>
          </a:xfrm>
          <a:prstGeom prst="rect">
            <a:avLst/>
          </a:prstGeom>
        </p:spPr>
        <p:txBody>
          <a:bodyPr lIns="0" tIns="0" rIns="0" bIns="0" rtlCol="0" anchor="t">
            <a:spAutoFit/>
          </a:bodyPr>
          <a:lstStyle/>
          <a:p>
            <a:pPr algn="ctr" defTabSz="609630">
              <a:lnSpc>
                <a:spcPts val="5133"/>
              </a:lnSpc>
            </a:pPr>
            <a:r>
              <a:rPr lang="en-US" sz="3666">
                <a:solidFill>
                  <a:srgbClr val="000000"/>
                </a:solidFill>
                <a:latin typeface="Open Sans 2 Bold"/>
              </a:rPr>
              <a:t>Families in Good Health (FiGH)</a:t>
            </a:r>
          </a:p>
        </p:txBody>
      </p:sp>
      <p:grpSp>
        <p:nvGrpSpPr>
          <p:cNvPr id="6" name="Group 6"/>
          <p:cNvGrpSpPr/>
          <p:nvPr/>
        </p:nvGrpSpPr>
        <p:grpSpPr>
          <a:xfrm>
            <a:off x="5107129" y="1448382"/>
            <a:ext cx="6186999" cy="2105027"/>
            <a:chOff x="0" y="-76200"/>
            <a:chExt cx="12373998" cy="4210052"/>
          </a:xfrm>
        </p:grpSpPr>
        <p:sp>
          <p:nvSpPr>
            <p:cNvPr id="7" name="TextBox 7"/>
            <p:cNvSpPr txBox="1"/>
            <p:nvPr/>
          </p:nvSpPr>
          <p:spPr>
            <a:xfrm>
              <a:off x="0" y="-76200"/>
              <a:ext cx="12373998" cy="889218"/>
            </a:xfrm>
            <a:prstGeom prst="rect">
              <a:avLst/>
            </a:prstGeom>
          </p:spPr>
          <p:txBody>
            <a:bodyPr lIns="0" tIns="0" rIns="0" bIns="0" rtlCol="0" anchor="t">
              <a:spAutoFit/>
            </a:bodyPr>
            <a:lstStyle/>
            <a:p>
              <a:pPr algn="just" defTabSz="609630">
                <a:lnSpc>
                  <a:spcPts val="4200"/>
                </a:lnSpc>
              </a:pPr>
              <a:endParaRPr sz="1200">
                <a:solidFill>
                  <a:prstClr val="black"/>
                </a:solidFill>
                <a:latin typeface="Calibri"/>
              </a:endParaRPr>
            </a:p>
          </p:txBody>
        </p:sp>
        <p:sp>
          <p:nvSpPr>
            <p:cNvPr id="8" name="TextBox 8"/>
            <p:cNvSpPr txBox="1"/>
            <p:nvPr/>
          </p:nvSpPr>
          <p:spPr>
            <a:xfrm>
              <a:off x="0" y="2077649"/>
              <a:ext cx="12373998" cy="2056203"/>
            </a:xfrm>
            <a:prstGeom prst="rect">
              <a:avLst/>
            </a:prstGeom>
          </p:spPr>
          <p:txBody>
            <a:bodyPr lIns="0" tIns="0" rIns="0" bIns="0" rtlCol="0" anchor="t">
              <a:spAutoFit/>
            </a:bodyPr>
            <a:lstStyle/>
            <a:p>
              <a:pPr defTabSz="609630">
                <a:lnSpc>
                  <a:spcPts val="2800"/>
                </a:lnSpc>
              </a:pPr>
              <a:endParaRPr sz="1200">
                <a:solidFill>
                  <a:prstClr val="black"/>
                </a:solidFill>
                <a:latin typeface="Calibri"/>
              </a:endParaRPr>
            </a:p>
            <a:p>
              <a:pPr defTabSz="609630">
                <a:lnSpc>
                  <a:spcPts val="2800"/>
                </a:lnSpc>
              </a:pPr>
              <a:endParaRPr sz="1200">
                <a:solidFill>
                  <a:prstClr val="black"/>
                </a:solidFill>
                <a:latin typeface="Calibri"/>
              </a:endParaRPr>
            </a:p>
            <a:p>
              <a:pPr defTabSz="609630">
                <a:lnSpc>
                  <a:spcPts val="2800"/>
                </a:lnSpc>
              </a:pPr>
              <a:endParaRPr sz="1200">
                <a:solidFill>
                  <a:prstClr val="black"/>
                </a:solidFill>
                <a:latin typeface="Calibri"/>
              </a:endParaRPr>
            </a:p>
          </p:txBody>
        </p:sp>
      </p:grpSp>
      <p:sp>
        <p:nvSpPr>
          <p:cNvPr id="9" name="TextBox 9"/>
          <p:cNvSpPr txBox="1"/>
          <p:nvPr/>
        </p:nvSpPr>
        <p:spPr>
          <a:xfrm>
            <a:off x="4933918" y="1753994"/>
            <a:ext cx="7258082" cy="3656835"/>
          </a:xfrm>
          <a:prstGeom prst="rect">
            <a:avLst/>
          </a:prstGeom>
        </p:spPr>
        <p:txBody>
          <a:bodyPr lIns="0" tIns="0" rIns="0" bIns="0" rtlCol="0" anchor="t">
            <a:spAutoFit/>
          </a:bodyPr>
          <a:lstStyle/>
          <a:p>
            <a:pPr marL="489397" lvl="1" indent="-244699" defTabSz="609630">
              <a:lnSpc>
                <a:spcPts val="3173"/>
              </a:lnSpc>
              <a:buFont typeface="Arial"/>
              <a:buChar char="•"/>
            </a:pPr>
            <a:r>
              <a:rPr lang="en-US" sz="2266">
                <a:solidFill>
                  <a:srgbClr val="000000"/>
                </a:solidFill>
                <a:latin typeface="Open Sans 1 Light"/>
              </a:rPr>
              <a:t>We are a mutilingual, multicultural health and social education organization that has culturally tailored programs for the  Southeast Asian, Latino, and other communities in Long Beach</a:t>
            </a:r>
          </a:p>
          <a:p>
            <a:pPr defTabSz="609630">
              <a:lnSpc>
                <a:spcPts val="3173"/>
              </a:lnSpc>
            </a:pPr>
            <a:endParaRPr lang="en-US" sz="2266">
              <a:solidFill>
                <a:srgbClr val="000000"/>
              </a:solidFill>
              <a:latin typeface="Open Sans 1 Light"/>
            </a:endParaRPr>
          </a:p>
          <a:p>
            <a:pPr marL="489397" lvl="1" indent="-244699" defTabSz="609630">
              <a:lnSpc>
                <a:spcPts val="3173"/>
              </a:lnSpc>
              <a:buFont typeface="Arial"/>
              <a:buChar char="•"/>
            </a:pPr>
            <a:r>
              <a:rPr lang="en-US" sz="2266">
                <a:solidFill>
                  <a:srgbClr val="000000"/>
                </a:solidFill>
                <a:latin typeface="Open Sans 1 Light"/>
              </a:rPr>
              <a:t>Our mission is to help the community make informed choices and gain access to needed health and social resources</a:t>
            </a:r>
          </a:p>
          <a:p>
            <a:pPr defTabSz="609630">
              <a:lnSpc>
                <a:spcPts val="3173"/>
              </a:lnSpc>
            </a:pPr>
            <a:r>
              <a:rPr lang="en-US" sz="2266">
                <a:solidFill>
                  <a:srgbClr val="000000"/>
                </a:solidFill>
                <a:latin typeface="Open Sans 1 Light"/>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232834" y="6172200"/>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sp>
        <p:nvSpPr>
          <p:cNvPr id="3" name="AutoShape 3"/>
          <p:cNvSpPr/>
          <p:nvPr/>
        </p:nvSpPr>
        <p:spPr>
          <a:xfrm>
            <a:off x="1074347" y="1176760"/>
            <a:ext cx="10043307" cy="0"/>
          </a:xfrm>
          <a:prstGeom prst="line">
            <a:avLst/>
          </a:prstGeom>
          <a:ln w="47625" cap="rnd">
            <a:solidFill>
              <a:srgbClr val="F8AC3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TextBox 4"/>
          <p:cNvSpPr txBox="1"/>
          <p:nvPr/>
        </p:nvSpPr>
        <p:spPr>
          <a:xfrm>
            <a:off x="544319" y="467998"/>
            <a:ext cx="11103363" cy="1174617"/>
          </a:xfrm>
          <a:prstGeom prst="rect">
            <a:avLst/>
          </a:prstGeom>
        </p:spPr>
        <p:txBody>
          <a:bodyPr lIns="0" tIns="0" rIns="0" bIns="0" rtlCol="0" anchor="t">
            <a:spAutoFit/>
          </a:bodyPr>
          <a:lstStyle/>
          <a:p>
            <a:pPr algn="ctr" defTabSz="609630">
              <a:lnSpc>
                <a:spcPts val="4480"/>
              </a:lnSpc>
            </a:pPr>
            <a:r>
              <a:rPr lang="en-US" sz="3199">
                <a:solidFill>
                  <a:srgbClr val="000000"/>
                </a:solidFill>
                <a:latin typeface="Open Sans 2 Bold"/>
              </a:rPr>
              <a:t>Families in Good Health (FiGH) Programs </a:t>
            </a:r>
          </a:p>
          <a:p>
            <a:pPr algn="ctr" defTabSz="609630">
              <a:lnSpc>
                <a:spcPts val="5133"/>
              </a:lnSpc>
            </a:pPr>
            <a:r>
              <a:rPr lang="en-US" sz="3666">
                <a:solidFill>
                  <a:srgbClr val="000000"/>
                </a:solidFill>
                <a:latin typeface="Open Sans 2 Bold"/>
              </a:rPr>
              <a:t> </a:t>
            </a:r>
          </a:p>
        </p:txBody>
      </p:sp>
      <p:grpSp>
        <p:nvGrpSpPr>
          <p:cNvPr id="5" name="Group 5"/>
          <p:cNvGrpSpPr/>
          <p:nvPr/>
        </p:nvGrpSpPr>
        <p:grpSpPr>
          <a:xfrm>
            <a:off x="1074346" y="1612692"/>
            <a:ext cx="6186999" cy="2105027"/>
            <a:chOff x="0" y="-76200"/>
            <a:chExt cx="12373998" cy="4210052"/>
          </a:xfrm>
        </p:grpSpPr>
        <p:sp>
          <p:nvSpPr>
            <p:cNvPr id="6" name="TextBox 6"/>
            <p:cNvSpPr txBox="1"/>
            <p:nvPr/>
          </p:nvSpPr>
          <p:spPr>
            <a:xfrm>
              <a:off x="0" y="-76200"/>
              <a:ext cx="12373998" cy="889218"/>
            </a:xfrm>
            <a:prstGeom prst="rect">
              <a:avLst/>
            </a:prstGeom>
          </p:spPr>
          <p:txBody>
            <a:bodyPr lIns="0" tIns="0" rIns="0" bIns="0" rtlCol="0" anchor="t">
              <a:spAutoFit/>
            </a:bodyPr>
            <a:lstStyle/>
            <a:p>
              <a:pPr algn="just" defTabSz="609630">
                <a:lnSpc>
                  <a:spcPts val="4200"/>
                </a:lnSpc>
              </a:pPr>
              <a:endParaRPr sz="1200">
                <a:solidFill>
                  <a:prstClr val="black"/>
                </a:solidFill>
                <a:latin typeface="Calibri"/>
              </a:endParaRPr>
            </a:p>
          </p:txBody>
        </p:sp>
        <p:sp>
          <p:nvSpPr>
            <p:cNvPr id="7" name="TextBox 7"/>
            <p:cNvSpPr txBox="1"/>
            <p:nvPr/>
          </p:nvSpPr>
          <p:spPr>
            <a:xfrm>
              <a:off x="0" y="2077649"/>
              <a:ext cx="12373998" cy="2056203"/>
            </a:xfrm>
            <a:prstGeom prst="rect">
              <a:avLst/>
            </a:prstGeom>
          </p:spPr>
          <p:txBody>
            <a:bodyPr lIns="0" tIns="0" rIns="0" bIns="0" rtlCol="0" anchor="t">
              <a:spAutoFit/>
            </a:bodyPr>
            <a:lstStyle/>
            <a:p>
              <a:pPr defTabSz="609630">
                <a:lnSpc>
                  <a:spcPts val="2800"/>
                </a:lnSpc>
              </a:pPr>
              <a:endParaRPr sz="1200">
                <a:solidFill>
                  <a:prstClr val="black"/>
                </a:solidFill>
                <a:latin typeface="Calibri"/>
              </a:endParaRPr>
            </a:p>
            <a:p>
              <a:pPr defTabSz="609630">
                <a:lnSpc>
                  <a:spcPts val="2800"/>
                </a:lnSpc>
              </a:pPr>
              <a:endParaRPr sz="1200">
                <a:solidFill>
                  <a:prstClr val="black"/>
                </a:solidFill>
                <a:latin typeface="Calibri"/>
              </a:endParaRPr>
            </a:p>
            <a:p>
              <a:pPr defTabSz="609630">
                <a:lnSpc>
                  <a:spcPts val="2800"/>
                </a:lnSpc>
              </a:pPr>
              <a:endParaRPr sz="1200">
                <a:solidFill>
                  <a:prstClr val="black"/>
                </a:solidFill>
                <a:latin typeface="Calibri"/>
              </a:endParaRPr>
            </a:p>
          </p:txBody>
        </p:sp>
      </p:grpSp>
      <p:sp>
        <p:nvSpPr>
          <p:cNvPr id="8" name="TextBox 8"/>
          <p:cNvSpPr txBox="1"/>
          <p:nvPr/>
        </p:nvSpPr>
        <p:spPr>
          <a:xfrm>
            <a:off x="971731" y="1454427"/>
            <a:ext cx="9744571" cy="4768485"/>
          </a:xfrm>
          <a:prstGeom prst="rect">
            <a:avLst/>
          </a:prstGeom>
        </p:spPr>
        <p:txBody>
          <a:bodyPr lIns="0" tIns="0" rIns="0" bIns="0" rtlCol="0" anchor="t">
            <a:spAutoFit/>
          </a:bodyPr>
          <a:lstStyle/>
          <a:p>
            <a:pPr marL="719697" lvl="1" indent="-359848" defTabSz="609630">
              <a:lnSpc>
                <a:spcPts val="4666"/>
              </a:lnSpc>
              <a:buFont typeface="Arial"/>
              <a:buChar char="•"/>
            </a:pPr>
            <a:r>
              <a:rPr lang="en-US" sz="3333">
                <a:solidFill>
                  <a:srgbClr val="000000"/>
                </a:solidFill>
                <a:latin typeface="Open Sans 1 Light"/>
              </a:rPr>
              <a:t>Educated Men with Meaningful Messages (EM3)</a:t>
            </a:r>
          </a:p>
          <a:p>
            <a:pPr marL="719697" lvl="1" indent="-359848" defTabSz="609630">
              <a:lnSpc>
                <a:spcPts val="4666"/>
              </a:lnSpc>
              <a:buFont typeface="Arial"/>
              <a:buChar char="•"/>
            </a:pPr>
            <a:r>
              <a:rPr lang="en-US" sz="3333">
                <a:solidFill>
                  <a:srgbClr val="000000"/>
                </a:solidFill>
                <a:latin typeface="Open Sans 1 Light"/>
              </a:rPr>
              <a:t>Welcome Baby Program </a:t>
            </a:r>
          </a:p>
          <a:p>
            <a:pPr marL="719697" lvl="1" indent="-359848" defTabSz="609630">
              <a:lnSpc>
                <a:spcPts val="4666"/>
              </a:lnSpc>
              <a:buFont typeface="Arial"/>
              <a:buChar char="•"/>
            </a:pPr>
            <a:r>
              <a:rPr lang="en-US" sz="3333">
                <a:solidFill>
                  <a:srgbClr val="000000"/>
                </a:solidFill>
                <a:latin typeface="Open Sans 1 Light"/>
              </a:rPr>
              <a:t>Healthy Families America </a:t>
            </a:r>
          </a:p>
          <a:p>
            <a:pPr marL="719697" lvl="1" indent="-359848" defTabSz="609630">
              <a:lnSpc>
                <a:spcPts val="4666"/>
              </a:lnSpc>
              <a:buFont typeface="Arial"/>
              <a:buChar char="•"/>
            </a:pPr>
            <a:r>
              <a:rPr lang="en-US" sz="3333">
                <a:solidFill>
                  <a:srgbClr val="000000"/>
                </a:solidFill>
                <a:latin typeface="Open Sans 1 Light"/>
              </a:rPr>
              <a:t>Infant Massage Workshops </a:t>
            </a:r>
          </a:p>
          <a:p>
            <a:pPr marL="719697" lvl="1" indent="-359848" defTabSz="609630">
              <a:lnSpc>
                <a:spcPts val="4666"/>
              </a:lnSpc>
              <a:buFont typeface="Arial"/>
              <a:buChar char="•"/>
            </a:pPr>
            <a:r>
              <a:rPr lang="en-US" sz="3333">
                <a:solidFill>
                  <a:srgbClr val="000000"/>
                </a:solidFill>
                <a:latin typeface="Open Sans 1 Light"/>
              </a:rPr>
              <a:t>Cambodian Community Wellness Program </a:t>
            </a:r>
          </a:p>
          <a:p>
            <a:pPr marL="719697" lvl="1" indent="-359848" defTabSz="609630">
              <a:lnSpc>
                <a:spcPts val="4666"/>
              </a:lnSpc>
              <a:buFont typeface="Arial"/>
              <a:buChar char="•"/>
            </a:pPr>
            <a:r>
              <a:rPr lang="en-US" sz="3333">
                <a:solidFill>
                  <a:srgbClr val="000000"/>
                </a:solidFill>
                <a:latin typeface="Open Sans 1 Light"/>
              </a:rPr>
              <a:t>Benefits Enrollment Center Program </a:t>
            </a:r>
          </a:p>
          <a:p>
            <a:pPr marL="719697" lvl="1" indent="-359848" defTabSz="609630">
              <a:lnSpc>
                <a:spcPts val="4666"/>
              </a:lnSpc>
              <a:buFont typeface="Arial"/>
              <a:buChar char="•"/>
            </a:pPr>
            <a:r>
              <a:rPr lang="en-US" sz="3333">
                <a:solidFill>
                  <a:srgbClr val="000000"/>
                </a:solidFill>
                <a:latin typeface="Open Sans 1 Light"/>
              </a:rPr>
              <a:t>Tobacco Prevention Program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232834" y="6172200"/>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sp>
        <p:nvSpPr>
          <p:cNvPr id="3" name="AutoShape 3"/>
          <p:cNvSpPr/>
          <p:nvPr/>
        </p:nvSpPr>
        <p:spPr>
          <a:xfrm>
            <a:off x="1215829" y="1159742"/>
            <a:ext cx="10043307" cy="0"/>
          </a:xfrm>
          <a:prstGeom prst="line">
            <a:avLst/>
          </a:prstGeom>
          <a:ln w="47625" cap="rnd">
            <a:solidFill>
              <a:srgbClr val="F8AC3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2323894" y="1408635"/>
            <a:ext cx="7544214" cy="4530547"/>
          </a:xfrm>
          <a:custGeom>
            <a:avLst/>
            <a:gdLst/>
            <a:ahLst/>
            <a:cxnLst/>
            <a:rect l="l" t="t" r="r" b="b"/>
            <a:pathLst>
              <a:path w="11316321" h="6795820">
                <a:moveTo>
                  <a:pt x="0" y="0"/>
                </a:moveTo>
                <a:lnTo>
                  <a:pt x="11316320" y="0"/>
                </a:lnTo>
                <a:lnTo>
                  <a:pt x="11316320" y="6795820"/>
                </a:lnTo>
                <a:lnTo>
                  <a:pt x="0" y="679582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685801" y="390072"/>
            <a:ext cx="11103363" cy="491481"/>
          </a:xfrm>
          <a:prstGeom prst="rect">
            <a:avLst/>
          </a:prstGeom>
        </p:spPr>
        <p:txBody>
          <a:bodyPr lIns="0" tIns="0" rIns="0" bIns="0" rtlCol="0" anchor="t">
            <a:spAutoFit/>
          </a:bodyPr>
          <a:lstStyle/>
          <a:p>
            <a:pPr algn="ctr" defTabSz="609630">
              <a:lnSpc>
                <a:spcPts val="4200"/>
              </a:lnSpc>
            </a:pPr>
            <a:r>
              <a:rPr lang="en-US" sz="3000">
                <a:solidFill>
                  <a:srgbClr val="000000"/>
                </a:solidFill>
                <a:latin typeface="Open Sans 2 Bold"/>
              </a:rPr>
              <a:t>Smoking rates among Asian Americans in California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232834" y="6172200"/>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sp>
        <p:nvSpPr>
          <p:cNvPr id="3" name="AutoShape 3"/>
          <p:cNvSpPr/>
          <p:nvPr/>
        </p:nvSpPr>
        <p:spPr>
          <a:xfrm>
            <a:off x="1215829" y="1159742"/>
            <a:ext cx="10043307" cy="0"/>
          </a:xfrm>
          <a:prstGeom prst="line">
            <a:avLst/>
          </a:prstGeom>
          <a:ln w="47625" cap="rnd">
            <a:solidFill>
              <a:srgbClr val="F8AC3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TextBox 4"/>
          <p:cNvSpPr txBox="1"/>
          <p:nvPr/>
        </p:nvSpPr>
        <p:spPr>
          <a:xfrm>
            <a:off x="685801" y="390072"/>
            <a:ext cx="11103363" cy="491481"/>
          </a:xfrm>
          <a:prstGeom prst="rect">
            <a:avLst/>
          </a:prstGeom>
        </p:spPr>
        <p:txBody>
          <a:bodyPr lIns="0" tIns="0" rIns="0" bIns="0" rtlCol="0" anchor="t">
            <a:spAutoFit/>
          </a:bodyPr>
          <a:lstStyle/>
          <a:p>
            <a:pPr algn="ctr" defTabSz="609630">
              <a:lnSpc>
                <a:spcPts val="4200"/>
              </a:lnSpc>
            </a:pPr>
            <a:r>
              <a:rPr lang="en-US" sz="3000">
                <a:solidFill>
                  <a:srgbClr val="000000"/>
                </a:solidFill>
                <a:latin typeface="Open Sans 2 Bold"/>
              </a:rPr>
              <a:t>Cambodian Community </a:t>
            </a:r>
          </a:p>
        </p:txBody>
      </p:sp>
      <p:sp>
        <p:nvSpPr>
          <p:cNvPr id="5" name="TextBox 5"/>
          <p:cNvSpPr txBox="1"/>
          <p:nvPr/>
        </p:nvSpPr>
        <p:spPr>
          <a:xfrm>
            <a:off x="256056" y="1667114"/>
            <a:ext cx="6187777" cy="4477572"/>
          </a:xfrm>
          <a:prstGeom prst="rect">
            <a:avLst/>
          </a:prstGeom>
        </p:spPr>
        <p:txBody>
          <a:bodyPr lIns="0" tIns="0" rIns="0" bIns="0" rtlCol="0" anchor="t">
            <a:spAutoFit/>
          </a:bodyPr>
          <a:lstStyle/>
          <a:p>
            <a:pPr marL="489397" lvl="1" indent="-244699" defTabSz="609630">
              <a:lnSpc>
                <a:spcPts val="3173"/>
              </a:lnSpc>
              <a:buFont typeface="Arial"/>
              <a:buChar char="•"/>
            </a:pPr>
            <a:r>
              <a:rPr lang="en-US" sz="2266">
                <a:solidFill>
                  <a:srgbClr val="000000"/>
                </a:solidFill>
                <a:latin typeface="Open Sans 1 Light"/>
              </a:rPr>
              <a:t>Long Beach has the largest concentration of</a:t>
            </a:r>
          </a:p>
          <a:p>
            <a:pPr defTabSz="609630">
              <a:lnSpc>
                <a:spcPts val="3173"/>
              </a:lnSpc>
            </a:pPr>
            <a:r>
              <a:rPr lang="en-US" sz="2266">
                <a:solidFill>
                  <a:srgbClr val="000000"/>
                </a:solidFill>
                <a:latin typeface="Open Sans 1 Light"/>
              </a:rPr>
              <a:t>      Cambodians of any city outside of Cambodia</a:t>
            </a:r>
          </a:p>
          <a:p>
            <a:pPr defTabSz="609630">
              <a:lnSpc>
                <a:spcPts val="3173"/>
              </a:lnSpc>
            </a:pPr>
            <a:endParaRPr lang="en-US" sz="2266">
              <a:solidFill>
                <a:srgbClr val="000000"/>
              </a:solidFill>
              <a:latin typeface="Open Sans 1 Light"/>
            </a:endParaRPr>
          </a:p>
          <a:p>
            <a:pPr marL="489397" lvl="1" indent="-244699" defTabSz="609630">
              <a:lnSpc>
                <a:spcPts val="3173"/>
              </a:lnSpc>
              <a:buFont typeface="Arial"/>
              <a:buChar char="•"/>
            </a:pPr>
            <a:r>
              <a:rPr lang="en-US" sz="2266">
                <a:solidFill>
                  <a:srgbClr val="000000"/>
                </a:solidFill>
                <a:latin typeface="Open Sans 1 Light"/>
              </a:rPr>
              <a:t>4% of Long Beach Population made up of </a:t>
            </a:r>
          </a:p>
          <a:p>
            <a:pPr defTabSz="609630">
              <a:lnSpc>
                <a:spcPts val="3173"/>
              </a:lnSpc>
            </a:pPr>
            <a:r>
              <a:rPr lang="en-US" sz="2266">
                <a:solidFill>
                  <a:srgbClr val="000000"/>
                </a:solidFill>
                <a:latin typeface="Open Sans 1 Light"/>
              </a:rPr>
              <a:t>       Cambodian community </a:t>
            </a:r>
          </a:p>
          <a:p>
            <a:pPr defTabSz="609630">
              <a:lnSpc>
                <a:spcPts val="3173"/>
              </a:lnSpc>
            </a:pPr>
            <a:endParaRPr lang="en-US" sz="2266">
              <a:solidFill>
                <a:srgbClr val="000000"/>
              </a:solidFill>
              <a:latin typeface="Open Sans 1 Light"/>
            </a:endParaRPr>
          </a:p>
          <a:p>
            <a:pPr marL="489397" lvl="1" indent="-244699" defTabSz="609630">
              <a:lnSpc>
                <a:spcPts val="3173"/>
              </a:lnSpc>
              <a:buFont typeface="Arial"/>
              <a:buChar char="•"/>
            </a:pPr>
            <a:r>
              <a:rPr lang="en-US" sz="2266">
                <a:solidFill>
                  <a:srgbClr val="000000"/>
                </a:solidFill>
                <a:latin typeface="Open Sans 1 Light"/>
              </a:rPr>
              <a:t>Cambodia Town, a 1.2-mile business</a:t>
            </a:r>
          </a:p>
          <a:p>
            <a:pPr defTabSz="609630">
              <a:lnSpc>
                <a:spcPts val="3173"/>
              </a:lnSpc>
            </a:pPr>
            <a:r>
              <a:rPr lang="en-US" sz="2266">
                <a:solidFill>
                  <a:srgbClr val="000000"/>
                </a:solidFill>
                <a:latin typeface="Open Sans 1 Light"/>
              </a:rPr>
              <a:t>       corridor along Anaheim Street, between </a:t>
            </a:r>
          </a:p>
          <a:p>
            <a:pPr defTabSz="609630">
              <a:lnSpc>
                <a:spcPts val="3173"/>
              </a:lnSpc>
            </a:pPr>
            <a:r>
              <a:rPr lang="en-US" sz="2266">
                <a:solidFill>
                  <a:srgbClr val="000000"/>
                </a:solidFill>
                <a:latin typeface="Open Sans 1 Light"/>
              </a:rPr>
              <a:t>       Atlantic and Junipero Avenue</a:t>
            </a:r>
          </a:p>
          <a:p>
            <a:pPr defTabSz="609630">
              <a:lnSpc>
                <a:spcPts val="3173"/>
              </a:lnSpc>
            </a:pPr>
            <a:endParaRPr lang="en-US" sz="2266">
              <a:solidFill>
                <a:srgbClr val="000000"/>
              </a:solidFill>
              <a:latin typeface="Open Sans 1 Light"/>
            </a:endParaRPr>
          </a:p>
        </p:txBody>
      </p:sp>
      <p:sp>
        <p:nvSpPr>
          <p:cNvPr id="6" name="Freeform 6"/>
          <p:cNvSpPr/>
          <p:nvPr/>
        </p:nvSpPr>
        <p:spPr>
          <a:xfrm>
            <a:off x="6754258" y="1711564"/>
            <a:ext cx="5145875" cy="3434872"/>
          </a:xfrm>
          <a:custGeom>
            <a:avLst/>
            <a:gdLst/>
            <a:ahLst/>
            <a:cxnLst/>
            <a:rect l="l" t="t" r="r" b="b"/>
            <a:pathLst>
              <a:path w="7718813" h="5152308">
                <a:moveTo>
                  <a:pt x="0" y="0"/>
                </a:moveTo>
                <a:lnTo>
                  <a:pt x="7718813" y="0"/>
                </a:lnTo>
                <a:lnTo>
                  <a:pt x="7718813" y="5152308"/>
                </a:lnTo>
                <a:lnTo>
                  <a:pt x="0" y="515230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232834" y="6172200"/>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sp>
        <p:nvSpPr>
          <p:cNvPr id="3" name="AutoShape 3"/>
          <p:cNvSpPr/>
          <p:nvPr/>
        </p:nvSpPr>
        <p:spPr>
          <a:xfrm>
            <a:off x="1215829" y="1159742"/>
            <a:ext cx="10043307" cy="0"/>
          </a:xfrm>
          <a:prstGeom prst="line">
            <a:avLst/>
          </a:prstGeom>
          <a:ln w="47625" cap="rnd">
            <a:solidFill>
              <a:srgbClr val="F8AC3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TextBox 4"/>
          <p:cNvSpPr txBox="1"/>
          <p:nvPr/>
        </p:nvSpPr>
        <p:spPr>
          <a:xfrm>
            <a:off x="685801" y="390072"/>
            <a:ext cx="11103363" cy="491481"/>
          </a:xfrm>
          <a:prstGeom prst="rect">
            <a:avLst/>
          </a:prstGeom>
        </p:spPr>
        <p:txBody>
          <a:bodyPr lIns="0" tIns="0" rIns="0" bIns="0" rtlCol="0" anchor="t">
            <a:spAutoFit/>
          </a:bodyPr>
          <a:lstStyle/>
          <a:p>
            <a:pPr algn="ctr" defTabSz="609630">
              <a:lnSpc>
                <a:spcPts val="4200"/>
              </a:lnSpc>
            </a:pPr>
            <a:r>
              <a:rPr lang="en-US" sz="3000">
                <a:solidFill>
                  <a:srgbClr val="000000"/>
                </a:solidFill>
                <a:latin typeface="Open Sans 2 Bold"/>
              </a:rPr>
              <a:t>Tobacco Impact on Cambodian Community </a:t>
            </a:r>
          </a:p>
        </p:txBody>
      </p:sp>
      <p:sp>
        <p:nvSpPr>
          <p:cNvPr id="5" name="Freeform 5"/>
          <p:cNvSpPr/>
          <p:nvPr/>
        </p:nvSpPr>
        <p:spPr>
          <a:xfrm>
            <a:off x="7413016" y="1905469"/>
            <a:ext cx="4241807" cy="3047063"/>
          </a:xfrm>
          <a:custGeom>
            <a:avLst/>
            <a:gdLst/>
            <a:ahLst/>
            <a:cxnLst/>
            <a:rect l="l" t="t" r="r" b="b"/>
            <a:pathLst>
              <a:path w="6362711" h="4570594">
                <a:moveTo>
                  <a:pt x="0" y="0"/>
                </a:moveTo>
                <a:lnTo>
                  <a:pt x="6362710" y="0"/>
                </a:lnTo>
                <a:lnTo>
                  <a:pt x="6362710" y="4570594"/>
                </a:lnTo>
                <a:lnTo>
                  <a:pt x="0" y="457059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91458" y="1755095"/>
            <a:ext cx="7321557" cy="3246466"/>
          </a:xfrm>
          <a:prstGeom prst="rect">
            <a:avLst/>
          </a:prstGeom>
        </p:spPr>
        <p:txBody>
          <a:bodyPr lIns="0" tIns="0" rIns="0" bIns="0" rtlCol="0" anchor="t">
            <a:spAutoFit/>
          </a:bodyPr>
          <a:lstStyle/>
          <a:p>
            <a:pPr marL="489397" lvl="1" indent="-244699" defTabSz="609630">
              <a:lnSpc>
                <a:spcPts val="3173"/>
              </a:lnSpc>
              <a:buFont typeface="Arial"/>
              <a:buChar char="•"/>
            </a:pPr>
            <a:r>
              <a:rPr lang="en-US" sz="2266">
                <a:solidFill>
                  <a:srgbClr val="000000"/>
                </a:solidFill>
                <a:latin typeface="Open Sans 1 Light"/>
              </a:rPr>
              <a:t>In 2011, 13% of Cambodian Americans in Long Beach were smokers</a:t>
            </a:r>
          </a:p>
          <a:p>
            <a:pPr defTabSz="609630">
              <a:lnSpc>
                <a:spcPts val="3173"/>
              </a:lnSpc>
            </a:pPr>
            <a:endParaRPr lang="en-US" sz="2266">
              <a:solidFill>
                <a:srgbClr val="000000"/>
              </a:solidFill>
              <a:latin typeface="Open Sans 1 Light"/>
            </a:endParaRPr>
          </a:p>
          <a:p>
            <a:pPr marL="489397" lvl="1" indent="-244699" defTabSz="609630">
              <a:lnSpc>
                <a:spcPts val="3173"/>
              </a:lnSpc>
              <a:buFont typeface="Arial"/>
              <a:buChar char="•"/>
            </a:pPr>
            <a:r>
              <a:rPr lang="en-US" sz="2266">
                <a:solidFill>
                  <a:srgbClr val="000000"/>
                </a:solidFill>
                <a:latin typeface="Open Sans 1 Light"/>
              </a:rPr>
              <a:t>Of those 13%, 24.4% were men and 5.4% were women</a:t>
            </a:r>
          </a:p>
          <a:p>
            <a:pPr defTabSz="609630">
              <a:lnSpc>
                <a:spcPts val="3173"/>
              </a:lnSpc>
            </a:pPr>
            <a:endParaRPr lang="en-US" sz="2266">
              <a:solidFill>
                <a:srgbClr val="000000"/>
              </a:solidFill>
              <a:latin typeface="Open Sans 1 Light"/>
            </a:endParaRPr>
          </a:p>
          <a:p>
            <a:pPr defTabSz="609630">
              <a:lnSpc>
                <a:spcPts val="3173"/>
              </a:lnSpc>
            </a:pPr>
            <a:endParaRPr lang="en-US" sz="2266">
              <a:solidFill>
                <a:srgbClr val="000000"/>
              </a:solidFill>
              <a:latin typeface="Open Sans 1 Light"/>
            </a:endParaRPr>
          </a:p>
          <a:p>
            <a:pPr defTabSz="609630">
              <a:lnSpc>
                <a:spcPts val="3173"/>
              </a:lnSpc>
            </a:pPr>
            <a:endParaRPr lang="en-US" sz="2266">
              <a:solidFill>
                <a:srgbClr val="000000"/>
              </a:solidFill>
              <a:latin typeface="Open Sans 1 Light"/>
            </a:endParaRPr>
          </a:p>
        </p:txBody>
      </p:sp>
      <p:sp>
        <p:nvSpPr>
          <p:cNvPr id="7" name="TextBox 7"/>
          <p:cNvSpPr txBox="1"/>
          <p:nvPr/>
        </p:nvSpPr>
        <p:spPr>
          <a:xfrm>
            <a:off x="4610897" y="5162082"/>
            <a:ext cx="1970325" cy="711157"/>
          </a:xfrm>
          <a:prstGeom prst="rect">
            <a:avLst/>
          </a:prstGeom>
        </p:spPr>
        <p:txBody>
          <a:bodyPr lIns="0" tIns="0" rIns="0" bIns="0" rtlCol="0" anchor="t">
            <a:spAutoFit/>
          </a:bodyPr>
          <a:lstStyle/>
          <a:p>
            <a:pPr algn="ctr" defTabSz="609630">
              <a:lnSpc>
                <a:spcPts val="2893"/>
              </a:lnSpc>
            </a:pPr>
            <a:r>
              <a:rPr lang="en-US" sz="2067">
                <a:solidFill>
                  <a:srgbClr val="000000"/>
                </a:solidFill>
                <a:latin typeface="Open Sans 1 Light"/>
              </a:rPr>
              <a:t>(Friis et al., 2011)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232834" y="6172200"/>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sp>
        <p:nvSpPr>
          <p:cNvPr id="3" name="AutoShape 3"/>
          <p:cNvSpPr/>
          <p:nvPr/>
        </p:nvSpPr>
        <p:spPr>
          <a:xfrm>
            <a:off x="1215829" y="1159742"/>
            <a:ext cx="10043307" cy="0"/>
          </a:xfrm>
          <a:prstGeom prst="line">
            <a:avLst/>
          </a:prstGeom>
          <a:ln w="47625" cap="rnd">
            <a:solidFill>
              <a:srgbClr val="F8AC3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TextBox 4"/>
          <p:cNvSpPr txBox="1"/>
          <p:nvPr/>
        </p:nvSpPr>
        <p:spPr>
          <a:xfrm>
            <a:off x="544319" y="379537"/>
            <a:ext cx="11103363" cy="1030090"/>
          </a:xfrm>
          <a:prstGeom prst="rect">
            <a:avLst/>
          </a:prstGeom>
        </p:spPr>
        <p:txBody>
          <a:bodyPr lIns="0" tIns="0" rIns="0" bIns="0" rtlCol="0" anchor="t">
            <a:spAutoFit/>
          </a:bodyPr>
          <a:lstStyle/>
          <a:p>
            <a:pPr algn="ctr" defTabSz="609630">
              <a:lnSpc>
                <a:spcPts val="4200"/>
              </a:lnSpc>
            </a:pPr>
            <a:r>
              <a:rPr lang="en-US" sz="3000">
                <a:solidFill>
                  <a:srgbClr val="000000"/>
                </a:solidFill>
                <a:latin typeface="Open Sans 2 Bold"/>
              </a:rPr>
              <a:t>Why is Tobacco a Problem in Cambodian Community</a:t>
            </a:r>
          </a:p>
          <a:p>
            <a:pPr algn="ctr" defTabSz="609630">
              <a:lnSpc>
                <a:spcPts val="4200"/>
              </a:lnSpc>
            </a:pPr>
            <a:endParaRPr lang="en-US" sz="3000">
              <a:solidFill>
                <a:srgbClr val="000000"/>
              </a:solidFill>
              <a:latin typeface="Open Sans 2 Bold"/>
            </a:endParaRPr>
          </a:p>
        </p:txBody>
      </p:sp>
      <p:sp>
        <p:nvSpPr>
          <p:cNvPr id="5" name="Freeform 5"/>
          <p:cNvSpPr/>
          <p:nvPr/>
        </p:nvSpPr>
        <p:spPr>
          <a:xfrm>
            <a:off x="544319" y="2169260"/>
            <a:ext cx="5012104" cy="2827341"/>
          </a:xfrm>
          <a:custGeom>
            <a:avLst/>
            <a:gdLst/>
            <a:ahLst/>
            <a:cxnLst/>
            <a:rect l="l" t="t" r="r" b="b"/>
            <a:pathLst>
              <a:path w="7518156" h="4241011">
                <a:moveTo>
                  <a:pt x="0" y="0"/>
                </a:moveTo>
                <a:lnTo>
                  <a:pt x="7518156" y="0"/>
                </a:lnTo>
                <a:lnTo>
                  <a:pt x="7518156" y="4241011"/>
                </a:lnTo>
                <a:lnTo>
                  <a:pt x="0" y="424101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6096000" y="1678176"/>
            <a:ext cx="5410200" cy="4477572"/>
          </a:xfrm>
          <a:prstGeom prst="rect">
            <a:avLst/>
          </a:prstGeom>
        </p:spPr>
        <p:txBody>
          <a:bodyPr lIns="0" tIns="0" rIns="0" bIns="0" rtlCol="0" anchor="t">
            <a:spAutoFit/>
          </a:bodyPr>
          <a:lstStyle/>
          <a:p>
            <a:pPr marL="489397" lvl="1" indent="-244699" defTabSz="609630">
              <a:lnSpc>
                <a:spcPts val="3173"/>
              </a:lnSpc>
              <a:buFont typeface="Arial"/>
              <a:buChar char="•"/>
            </a:pPr>
            <a:r>
              <a:rPr lang="en-US" sz="2266">
                <a:solidFill>
                  <a:srgbClr val="000000"/>
                </a:solidFill>
                <a:latin typeface="Open Sans 1 Light"/>
              </a:rPr>
              <a:t>Cultural acceptance of smoking</a:t>
            </a:r>
          </a:p>
          <a:p>
            <a:pPr defTabSz="609630">
              <a:lnSpc>
                <a:spcPts val="3173"/>
              </a:lnSpc>
            </a:pPr>
            <a:endParaRPr lang="en-US" sz="2266">
              <a:solidFill>
                <a:srgbClr val="000000"/>
              </a:solidFill>
              <a:latin typeface="Open Sans 1 Light"/>
            </a:endParaRPr>
          </a:p>
          <a:p>
            <a:pPr marL="489397" lvl="1" indent="-244699" defTabSz="609630">
              <a:lnSpc>
                <a:spcPts val="3173"/>
              </a:lnSpc>
              <a:buFont typeface="Arial"/>
              <a:buChar char="•"/>
            </a:pPr>
            <a:r>
              <a:rPr lang="en-US" sz="2266">
                <a:solidFill>
                  <a:srgbClr val="000000"/>
                </a:solidFill>
                <a:latin typeface="Open Sans 1 Light"/>
              </a:rPr>
              <a:t> Stress from social-economic factors</a:t>
            </a:r>
          </a:p>
          <a:p>
            <a:pPr defTabSz="609630">
              <a:lnSpc>
                <a:spcPts val="3173"/>
              </a:lnSpc>
            </a:pPr>
            <a:endParaRPr lang="en-US" sz="2266">
              <a:solidFill>
                <a:srgbClr val="000000"/>
              </a:solidFill>
              <a:latin typeface="Open Sans 1 Light"/>
            </a:endParaRPr>
          </a:p>
          <a:p>
            <a:pPr marL="489397" lvl="1" indent="-244699" defTabSz="609630">
              <a:lnSpc>
                <a:spcPts val="3173"/>
              </a:lnSpc>
              <a:buFont typeface="Arial"/>
              <a:buChar char="•"/>
            </a:pPr>
            <a:r>
              <a:rPr lang="en-US" sz="2266">
                <a:solidFill>
                  <a:srgbClr val="000000"/>
                </a:solidFill>
                <a:latin typeface="Open Sans 1 Light"/>
              </a:rPr>
              <a:t>Lack of education regarding dangers of smoking </a:t>
            </a:r>
          </a:p>
          <a:p>
            <a:pPr defTabSz="609630">
              <a:lnSpc>
                <a:spcPts val="3173"/>
              </a:lnSpc>
            </a:pPr>
            <a:endParaRPr lang="en-US" sz="2266">
              <a:solidFill>
                <a:srgbClr val="000000"/>
              </a:solidFill>
              <a:latin typeface="Open Sans 1 Light"/>
            </a:endParaRPr>
          </a:p>
          <a:p>
            <a:pPr marL="489397" lvl="1" indent="-244699" defTabSz="609630">
              <a:lnSpc>
                <a:spcPts val="3173"/>
              </a:lnSpc>
              <a:buFont typeface="Arial"/>
              <a:buChar char="•"/>
            </a:pPr>
            <a:r>
              <a:rPr lang="en-US" sz="2266">
                <a:solidFill>
                  <a:srgbClr val="000000"/>
                </a:solidFill>
                <a:latin typeface="Open Sans 1 Light"/>
              </a:rPr>
              <a:t>Lack of culturally tailored tobacco cessation programs</a:t>
            </a:r>
          </a:p>
          <a:p>
            <a:pPr defTabSz="609630">
              <a:lnSpc>
                <a:spcPts val="3173"/>
              </a:lnSpc>
            </a:pPr>
            <a:endParaRPr lang="en-US" sz="2266">
              <a:solidFill>
                <a:srgbClr val="000000"/>
              </a:solidFill>
              <a:latin typeface="Open Sans 1 Light"/>
            </a:endParaRPr>
          </a:p>
          <a:p>
            <a:pPr defTabSz="609630">
              <a:lnSpc>
                <a:spcPts val="3173"/>
              </a:lnSpc>
            </a:pPr>
            <a:endParaRPr lang="en-US" sz="2266">
              <a:solidFill>
                <a:srgbClr val="000000"/>
              </a:solidFill>
              <a:latin typeface="Open Sans 1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72F6C2-FD3D-4203-BD61-C025F927E888}"/>
              </a:ext>
            </a:extLst>
          </p:cNvPr>
          <p:cNvSpPr>
            <a:spLocks noGrp="1"/>
          </p:cNvSpPr>
          <p:nvPr>
            <p:ph type="title"/>
          </p:nvPr>
        </p:nvSpPr>
        <p:spPr>
          <a:xfrm>
            <a:off x="1097280" y="286603"/>
            <a:ext cx="10058400" cy="1371716"/>
          </a:xfrm>
        </p:spPr>
        <p:txBody>
          <a:bodyPr/>
          <a:lstStyle/>
          <a:p>
            <a:r>
              <a:rPr lang="en-US" b="1" dirty="0">
                <a:solidFill>
                  <a:srgbClr val="0070C0"/>
                </a:solidFill>
                <a:latin typeface="+mn-lt"/>
              </a:rPr>
              <a:t>How can you help?</a:t>
            </a:r>
          </a:p>
        </p:txBody>
      </p:sp>
      <p:sp>
        <p:nvSpPr>
          <p:cNvPr id="4" name="Content Placeholder 3">
            <a:extLst>
              <a:ext uri="{FF2B5EF4-FFF2-40B4-BE49-F238E27FC236}">
                <a16:creationId xmlns:a16="http://schemas.microsoft.com/office/drawing/2014/main" id="{17E8A452-301B-44E3-B862-AB9AB35A8BEE}"/>
              </a:ext>
            </a:extLst>
          </p:cNvPr>
          <p:cNvSpPr>
            <a:spLocks noGrp="1"/>
          </p:cNvSpPr>
          <p:nvPr>
            <p:ph idx="1"/>
          </p:nvPr>
        </p:nvSpPr>
        <p:spPr>
          <a:xfrm>
            <a:off x="714624" y="1537135"/>
            <a:ext cx="6565790" cy="1583265"/>
          </a:xfrm>
        </p:spPr>
        <p:txBody>
          <a:bodyPr>
            <a:noAutofit/>
          </a:bodyPr>
          <a:lstStyle/>
          <a:p>
            <a:pPr marL="0" indent="0">
              <a:buNone/>
            </a:pPr>
            <a:r>
              <a:rPr lang="en-US" sz="1800" b="1" i="0" u="none" strike="noStrike" dirty="0">
                <a:solidFill>
                  <a:srgbClr val="FF9900"/>
                </a:solidFill>
                <a:effectLst/>
                <a:latin typeface="Calibri" panose="020F0502020204030204" pitchFamily="34" charset="0"/>
              </a:rPr>
              <a:t>Take a moment of silence to consider fellow communities amidst recent tragedy. </a:t>
            </a:r>
          </a:p>
          <a:p>
            <a:pPr>
              <a:buFont typeface="Arial" panose="020B0604020202020204" pitchFamily="34" charset="0"/>
              <a:buChar char="•"/>
            </a:pPr>
            <a:r>
              <a:rPr lang="en-US" sz="1600" b="0" i="0" dirty="0">
                <a:solidFill>
                  <a:srgbClr val="0070C0"/>
                </a:solidFill>
                <a:effectLst/>
                <a:latin typeface="Georgia" panose="02040502050405020303" pitchFamily="18" charset="0"/>
              </a:rPr>
              <a:t>Please join us and extend our support to friends, colleagues, and communities of Maui and greater Hawai`i `Ohana following the deadly fire disasters the past few weeks. Our networks and partners have stepped up to support the affected Native Hawaiian and Pacific Islander communities.</a:t>
            </a:r>
          </a:p>
          <a:p>
            <a:pPr>
              <a:buFont typeface="Arial" panose="020B0604020202020204" pitchFamily="34" charset="0"/>
              <a:buChar char="•"/>
            </a:pPr>
            <a:r>
              <a:rPr lang="en-US" sz="1600" b="0" i="0" dirty="0">
                <a:solidFill>
                  <a:srgbClr val="0070C0"/>
                </a:solidFill>
                <a:effectLst/>
                <a:latin typeface="Georgia" panose="02040502050405020303" pitchFamily="18" charset="0"/>
              </a:rPr>
              <a:t>The support and outreach for the Maui community during this time of recovery have moved us all. We strongly encourage the public to support organizations trusted by the community to ensure funds reach those in need. </a:t>
            </a:r>
          </a:p>
          <a:p>
            <a:pPr>
              <a:buFont typeface="Arial" panose="020B0604020202020204" pitchFamily="34" charset="0"/>
              <a:buChar char="•"/>
            </a:pPr>
            <a:r>
              <a:rPr lang="en-US" sz="1600" b="0" i="0" dirty="0">
                <a:solidFill>
                  <a:srgbClr val="0070C0"/>
                </a:solidFill>
                <a:effectLst/>
                <a:latin typeface="Georgia" panose="02040502050405020303" pitchFamily="18" charset="0"/>
              </a:rPr>
              <a:t>Please consider the </a:t>
            </a:r>
            <a:r>
              <a:rPr lang="en-US" sz="1600" b="1" i="0" u="sng" dirty="0">
                <a:solidFill>
                  <a:srgbClr val="0563C1"/>
                </a:solidFill>
                <a:effectLst/>
                <a:latin typeface="Georgia" panose="02040502050405020303" pitchFamily="18" charset="0"/>
                <a:hlinkClick r:id="rId3">
                  <a:extLst>
                    <a:ext uri="{A12FA001-AC4F-418D-AE19-62706E023703}">
                      <ahyp:hlinkClr xmlns:ahyp="http://schemas.microsoft.com/office/drawing/2018/hyperlinkcolor" val="tx"/>
                    </a:ext>
                  </a:extLst>
                </a:hlinkClick>
              </a:rPr>
              <a:t>Council for Native Hawaiian Advancement </a:t>
            </a:r>
            <a:r>
              <a:rPr lang="en-US" sz="1600" b="1" i="0" u="sng" dirty="0" err="1">
                <a:solidFill>
                  <a:srgbClr val="0563C1"/>
                </a:solidFill>
                <a:effectLst/>
                <a:latin typeface="Georgia" panose="02040502050405020303" pitchFamily="18" charset="0"/>
                <a:hlinkClick r:id="rId3">
                  <a:extLst>
                    <a:ext uri="{A12FA001-AC4F-418D-AE19-62706E023703}">
                      <ahyp:hlinkClr xmlns:ahyp="http://schemas.microsoft.com/office/drawing/2018/hyperlinkcolor" val="tx"/>
                    </a:ext>
                  </a:extLst>
                </a:hlinkClick>
              </a:rPr>
              <a:t>Kākoʻo</a:t>
            </a:r>
            <a:r>
              <a:rPr lang="en-US" sz="1600" b="1" i="0" u="sng" dirty="0">
                <a:solidFill>
                  <a:srgbClr val="0070C0"/>
                </a:solidFill>
                <a:effectLst/>
                <a:latin typeface="Georgia" panose="02040502050405020303" pitchFamily="18" charset="0"/>
                <a:hlinkClick r:id="rId3">
                  <a:extLst>
                    <a:ext uri="{A12FA001-AC4F-418D-AE19-62706E023703}">
                      <ahyp:hlinkClr xmlns:ahyp="http://schemas.microsoft.com/office/drawing/2018/hyperlinkcolor" val="tx"/>
                    </a:ext>
                  </a:extLst>
                </a:hlinkClick>
              </a:rPr>
              <a:t> Maui Fund</a:t>
            </a:r>
            <a:r>
              <a:rPr lang="en-US" sz="1600" b="1" i="0" dirty="0">
                <a:solidFill>
                  <a:srgbClr val="0070C0"/>
                </a:solidFill>
                <a:effectLst/>
                <a:latin typeface="Georgia" panose="02040502050405020303" pitchFamily="18" charset="0"/>
              </a:rPr>
              <a:t>.</a:t>
            </a:r>
            <a:r>
              <a:rPr lang="en-US" sz="1600" b="0" i="0" dirty="0">
                <a:solidFill>
                  <a:srgbClr val="0070C0"/>
                </a:solidFill>
                <a:effectLst/>
                <a:latin typeface="Georgia" panose="02040502050405020303" pitchFamily="18" charset="0"/>
              </a:rPr>
              <a:t> The </a:t>
            </a:r>
            <a:r>
              <a:rPr lang="en-US" sz="1600" b="0" i="0" dirty="0" err="1">
                <a:solidFill>
                  <a:srgbClr val="0070C0"/>
                </a:solidFill>
                <a:effectLst/>
                <a:latin typeface="Georgia" panose="02040502050405020303" pitchFamily="18" charset="0"/>
              </a:rPr>
              <a:t>Kākoʻo</a:t>
            </a:r>
            <a:r>
              <a:rPr lang="en-US" sz="1600" b="0" i="0" dirty="0">
                <a:solidFill>
                  <a:srgbClr val="0070C0"/>
                </a:solidFill>
                <a:effectLst/>
                <a:latin typeface="Georgia" panose="02040502050405020303" pitchFamily="18" charset="0"/>
              </a:rPr>
              <a:t> Maui Fund provides resources that can be deployed quickly and efficiently to our Hawaiian communities impacted by the Maui wildfires as one of the on-island efforts.</a:t>
            </a:r>
            <a:endParaRPr lang="en-US" sz="1600" b="1" i="0" u="none" strike="noStrike" dirty="0">
              <a:solidFill>
                <a:srgbClr val="0070C0"/>
              </a:solidFill>
              <a:effectLst/>
              <a:latin typeface="Calibri" panose="020F0502020204030204" pitchFamily="34" charset="0"/>
            </a:endParaRPr>
          </a:p>
        </p:txBody>
      </p:sp>
      <p:pic>
        <p:nvPicPr>
          <p:cNvPr id="15" name="Picture 14">
            <a:extLst>
              <a:ext uri="{FF2B5EF4-FFF2-40B4-BE49-F238E27FC236}">
                <a16:creationId xmlns:a16="http://schemas.microsoft.com/office/drawing/2014/main" id="{325678F6-704C-800B-F8D1-219DEE8E389D}"/>
              </a:ext>
            </a:extLst>
          </p:cNvPr>
          <p:cNvPicPr>
            <a:picLocks noChangeAspect="1"/>
          </p:cNvPicPr>
          <p:nvPr/>
        </p:nvPicPr>
        <p:blipFill>
          <a:blip r:embed="rId4"/>
          <a:stretch>
            <a:fillRect/>
          </a:stretch>
        </p:blipFill>
        <p:spPr>
          <a:xfrm>
            <a:off x="7439837" y="0"/>
            <a:ext cx="4553184" cy="2848121"/>
          </a:xfrm>
          <a:prstGeom prst="rect">
            <a:avLst/>
          </a:prstGeom>
        </p:spPr>
      </p:pic>
      <p:sp>
        <p:nvSpPr>
          <p:cNvPr id="7" name="Google Shape;149;p26">
            <a:extLst>
              <a:ext uri="{FF2B5EF4-FFF2-40B4-BE49-F238E27FC236}">
                <a16:creationId xmlns:a16="http://schemas.microsoft.com/office/drawing/2014/main" id="{92951AE6-8721-AE7D-C5EA-617925D7538B}"/>
              </a:ext>
            </a:extLst>
          </p:cNvPr>
          <p:cNvSpPr/>
          <p:nvPr/>
        </p:nvSpPr>
        <p:spPr>
          <a:xfrm>
            <a:off x="0" y="6430220"/>
            <a:ext cx="12192000" cy="167600"/>
          </a:xfrm>
          <a:prstGeom prst="rect">
            <a:avLst/>
          </a:prstGeom>
          <a:solidFill>
            <a:srgbClr val="2C155C"/>
          </a:solidFill>
          <a:ln w="12700" cap="flat" cmpd="sng">
            <a:solidFill>
              <a:srgbClr val="2C155C"/>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pic>
        <p:nvPicPr>
          <p:cNvPr id="8" name="Google Shape;150;p26">
            <a:extLst>
              <a:ext uri="{FF2B5EF4-FFF2-40B4-BE49-F238E27FC236}">
                <a16:creationId xmlns:a16="http://schemas.microsoft.com/office/drawing/2014/main" id="{75E9069C-B013-EE04-1BA1-82C16545C6F3}"/>
              </a:ext>
            </a:extLst>
          </p:cNvPr>
          <p:cNvPicPr preferRelativeResize="0"/>
          <p:nvPr/>
        </p:nvPicPr>
        <p:blipFill rotWithShape="1">
          <a:blip r:embed="rId5">
            <a:alphaModFix/>
          </a:blip>
          <a:srcRect/>
          <a:stretch/>
        </p:blipFill>
        <p:spPr>
          <a:xfrm>
            <a:off x="11527110" y="6113981"/>
            <a:ext cx="488733" cy="632477"/>
          </a:xfrm>
          <a:prstGeom prst="rect">
            <a:avLst/>
          </a:prstGeom>
          <a:noFill/>
          <a:ln>
            <a:noFill/>
          </a:ln>
        </p:spPr>
      </p:pic>
    </p:spTree>
    <p:extLst>
      <p:ext uri="{BB962C8B-B14F-4D97-AF65-F5344CB8AC3E}">
        <p14:creationId xmlns:p14="http://schemas.microsoft.com/office/powerpoint/2010/main" val="246644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232834" y="6172200"/>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sp>
        <p:nvSpPr>
          <p:cNvPr id="3" name="AutoShape 3"/>
          <p:cNvSpPr/>
          <p:nvPr/>
        </p:nvSpPr>
        <p:spPr>
          <a:xfrm>
            <a:off x="1215829" y="1118417"/>
            <a:ext cx="10043307" cy="0"/>
          </a:xfrm>
          <a:prstGeom prst="line">
            <a:avLst/>
          </a:prstGeom>
          <a:ln w="47625" cap="rnd">
            <a:solidFill>
              <a:srgbClr val="F8AC3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TextBox 4"/>
          <p:cNvSpPr txBox="1"/>
          <p:nvPr/>
        </p:nvSpPr>
        <p:spPr>
          <a:xfrm>
            <a:off x="544319" y="391342"/>
            <a:ext cx="11103363" cy="491481"/>
          </a:xfrm>
          <a:prstGeom prst="rect">
            <a:avLst/>
          </a:prstGeom>
        </p:spPr>
        <p:txBody>
          <a:bodyPr lIns="0" tIns="0" rIns="0" bIns="0" rtlCol="0" anchor="t">
            <a:spAutoFit/>
          </a:bodyPr>
          <a:lstStyle/>
          <a:p>
            <a:pPr algn="ctr" defTabSz="609630">
              <a:lnSpc>
                <a:spcPts val="4200"/>
              </a:lnSpc>
            </a:pPr>
            <a:r>
              <a:rPr lang="en-US" sz="3000">
                <a:solidFill>
                  <a:srgbClr val="000000"/>
                </a:solidFill>
                <a:latin typeface="Open Sans 2 Bold"/>
              </a:rPr>
              <a:t>FiGH SUCCESSES</a:t>
            </a:r>
          </a:p>
        </p:txBody>
      </p:sp>
      <p:sp>
        <p:nvSpPr>
          <p:cNvPr id="5" name="TextBox 5"/>
          <p:cNvSpPr txBox="1"/>
          <p:nvPr/>
        </p:nvSpPr>
        <p:spPr>
          <a:xfrm>
            <a:off x="1281683" y="1293042"/>
            <a:ext cx="9977452" cy="5298310"/>
          </a:xfrm>
          <a:prstGeom prst="rect">
            <a:avLst/>
          </a:prstGeom>
        </p:spPr>
        <p:txBody>
          <a:bodyPr lIns="0" tIns="0" rIns="0" bIns="0" rtlCol="0" anchor="t">
            <a:spAutoFit/>
          </a:bodyPr>
          <a:lstStyle/>
          <a:p>
            <a:pPr marL="489397" lvl="1" indent="-244699" defTabSz="609630">
              <a:lnSpc>
                <a:spcPts val="3173"/>
              </a:lnSpc>
              <a:buFont typeface="Arial"/>
              <a:buChar char="•"/>
            </a:pPr>
            <a:r>
              <a:rPr lang="en-US" sz="2266">
                <a:solidFill>
                  <a:srgbClr val="000000"/>
                </a:solidFill>
                <a:latin typeface="Open Sans 1 Light"/>
              </a:rPr>
              <a:t>Youth Engagement in Sting Operation </a:t>
            </a:r>
          </a:p>
          <a:p>
            <a:pPr defTabSz="609630">
              <a:lnSpc>
                <a:spcPts val="3173"/>
              </a:lnSpc>
            </a:pPr>
            <a:endParaRPr lang="en-US" sz="2266">
              <a:solidFill>
                <a:srgbClr val="000000"/>
              </a:solidFill>
              <a:latin typeface="Open Sans 1 Light"/>
            </a:endParaRPr>
          </a:p>
          <a:p>
            <a:pPr marL="489397" lvl="1" indent="-244699" defTabSz="609630">
              <a:lnSpc>
                <a:spcPts val="3173"/>
              </a:lnSpc>
              <a:buFont typeface="Arial"/>
              <a:buChar char="•"/>
            </a:pPr>
            <a:r>
              <a:rPr lang="en-US" sz="2266">
                <a:solidFill>
                  <a:srgbClr val="000000"/>
                </a:solidFill>
                <a:latin typeface="Open Sans 1 Light"/>
              </a:rPr>
              <a:t> Tobacco Retailing Permits </a:t>
            </a:r>
          </a:p>
          <a:p>
            <a:pPr defTabSz="609630">
              <a:lnSpc>
                <a:spcPts val="3173"/>
              </a:lnSpc>
            </a:pPr>
            <a:endParaRPr lang="en-US" sz="2266">
              <a:solidFill>
                <a:srgbClr val="000000"/>
              </a:solidFill>
              <a:latin typeface="Open Sans 1 Light"/>
            </a:endParaRPr>
          </a:p>
          <a:p>
            <a:pPr marL="489397" lvl="1" indent="-244699" defTabSz="609630">
              <a:lnSpc>
                <a:spcPts val="3173"/>
              </a:lnSpc>
              <a:buFont typeface="Arial"/>
              <a:buChar char="•"/>
            </a:pPr>
            <a:r>
              <a:rPr lang="en-US" sz="2266">
                <a:solidFill>
                  <a:srgbClr val="000000"/>
                </a:solidFill>
                <a:latin typeface="Open Sans 1 Light"/>
              </a:rPr>
              <a:t>Smoke Free Long Beach</a:t>
            </a:r>
          </a:p>
          <a:p>
            <a:pPr defTabSz="609630">
              <a:lnSpc>
                <a:spcPts val="3173"/>
              </a:lnSpc>
            </a:pPr>
            <a:endParaRPr lang="en-US" sz="2266">
              <a:solidFill>
                <a:srgbClr val="000000"/>
              </a:solidFill>
              <a:latin typeface="Open Sans 1 Light"/>
            </a:endParaRPr>
          </a:p>
          <a:p>
            <a:pPr marL="489397" lvl="1" indent="-244699" defTabSz="609630">
              <a:lnSpc>
                <a:spcPts val="3173"/>
              </a:lnSpc>
              <a:buFont typeface="Arial"/>
              <a:buChar char="•"/>
            </a:pPr>
            <a:r>
              <a:rPr lang="en-US" sz="2266">
                <a:solidFill>
                  <a:srgbClr val="000000"/>
                </a:solidFill>
                <a:latin typeface="Open Sans 1 Light"/>
              </a:rPr>
              <a:t>Permanent Flavor Tobacco Ban </a:t>
            </a:r>
          </a:p>
          <a:p>
            <a:pPr defTabSz="609630">
              <a:lnSpc>
                <a:spcPts val="3173"/>
              </a:lnSpc>
            </a:pPr>
            <a:endParaRPr lang="en-US" sz="2266">
              <a:solidFill>
                <a:srgbClr val="000000"/>
              </a:solidFill>
              <a:latin typeface="Open Sans 1 Light"/>
            </a:endParaRPr>
          </a:p>
          <a:p>
            <a:pPr marL="489397" lvl="1" indent="-244699" defTabSz="609630">
              <a:lnSpc>
                <a:spcPts val="3173"/>
              </a:lnSpc>
              <a:buFont typeface="Arial"/>
              <a:buChar char="•"/>
            </a:pPr>
            <a:r>
              <a:rPr lang="en-US" sz="2266">
                <a:solidFill>
                  <a:srgbClr val="000000"/>
                </a:solidFill>
                <a:latin typeface="Open Sans 1 Light"/>
              </a:rPr>
              <a:t>Smoke-Free Multi-unit Housing in Los Angeles County and Long Beach </a:t>
            </a:r>
          </a:p>
          <a:p>
            <a:pPr defTabSz="609630">
              <a:lnSpc>
                <a:spcPts val="3173"/>
              </a:lnSpc>
            </a:pPr>
            <a:endParaRPr lang="en-US" sz="2266">
              <a:solidFill>
                <a:srgbClr val="000000"/>
              </a:solidFill>
              <a:latin typeface="Open Sans 1 Light"/>
            </a:endParaRPr>
          </a:p>
          <a:p>
            <a:pPr marL="489397" lvl="1" indent="-244699" defTabSz="609630">
              <a:lnSpc>
                <a:spcPts val="3173"/>
              </a:lnSpc>
              <a:buFont typeface="Arial"/>
              <a:buChar char="•"/>
            </a:pPr>
            <a:r>
              <a:rPr lang="en-US" sz="2266">
                <a:solidFill>
                  <a:srgbClr val="000000"/>
                </a:solidFill>
                <a:latin typeface="Open Sans 1 Light"/>
              </a:rPr>
              <a:t>Smoke Free Outdoor Dining Areas in Los Angeles County </a:t>
            </a:r>
          </a:p>
          <a:p>
            <a:pPr defTabSz="609630">
              <a:lnSpc>
                <a:spcPts val="3173"/>
              </a:lnSpc>
            </a:pPr>
            <a:endParaRPr lang="en-US" sz="2266">
              <a:solidFill>
                <a:srgbClr val="000000"/>
              </a:solidFill>
              <a:latin typeface="Open Sans 1 Light"/>
            </a:endParaRPr>
          </a:p>
          <a:p>
            <a:pPr defTabSz="609630">
              <a:lnSpc>
                <a:spcPts val="3173"/>
              </a:lnSpc>
            </a:pPr>
            <a:endParaRPr lang="en-US" sz="2266">
              <a:solidFill>
                <a:srgbClr val="000000"/>
              </a:solidFill>
              <a:latin typeface="Open Sans 1 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232834" y="6172200"/>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sp>
        <p:nvSpPr>
          <p:cNvPr id="3" name="AutoShape 3"/>
          <p:cNvSpPr/>
          <p:nvPr/>
        </p:nvSpPr>
        <p:spPr>
          <a:xfrm>
            <a:off x="1215829" y="1381782"/>
            <a:ext cx="10043307" cy="0"/>
          </a:xfrm>
          <a:prstGeom prst="line">
            <a:avLst/>
          </a:prstGeom>
          <a:ln w="47625" cap="rnd">
            <a:solidFill>
              <a:srgbClr val="F8AC3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TextBox 4"/>
          <p:cNvSpPr txBox="1"/>
          <p:nvPr/>
        </p:nvSpPr>
        <p:spPr>
          <a:xfrm>
            <a:off x="2265992" y="208626"/>
            <a:ext cx="7942981" cy="1030090"/>
          </a:xfrm>
          <a:prstGeom prst="rect">
            <a:avLst/>
          </a:prstGeom>
        </p:spPr>
        <p:txBody>
          <a:bodyPr lIns="0" tIns="0" rIns="0" bIns="0" rtlCol="0" anchor="t">
            <a:spAutoFit/>
          </a:bodyPr>
          <a:lstStyle/>
          <a:p>
            <a:pPr algn="ctr" defTabSz="609630">
              <a:lnSpc>
                <a:spcPts val="4200"/>
              </a:lnSpc>
            </a:pPr>
            <a:r>
              <a:rPr lang="en-US" sz="3000">
                <a:solidFill>
                  <a:srgbClr val="000000"/>
                </a:solidFill>
                <a:latin typeface="Open Sans 2 Bold"/>
              </a:rPr>
              <a:t>Expanding with community partners with collaborative work</a:t>
            </a:r>
          </a:p>
        </p:txBody>
      </p:sp>
      <p:sp>
        <p:nvSpPr>
          <p:cNvPr id="5" name="TextBox 5"/>
          <p:cNvSpPr txBox="1"/>
          <p:nvPr/>
        </p:nvSpPr>
        <p:spPr>
          <a:xfrm>
            <a:off x="1086168" y="1630150"/>
            <a:ext cx="5552916" cy="5708679"/>
          </a:xfrm>
          <a:prstGeom prst="rect">
            <a:avLst/>
          </a:prstGeom>
        </p:spPr>
        <p:txBody>
          <a:bodyPr lIns="0" tIns="0" rIns="0" bIns="0" rtlCol="0" anchor="t">
            <a:spAutoFit/>
          </a:bodyPr>
          <a:lstStyle/>
          <a:p>
            <a:pPr marL="489397" lvl="1" indent="-244699" defTabSz="609630">
              <a:lnSpc>
                <a:spcPts val="3173"/>
              </a:lnSpc>
              <a:buFont typeface="Arial"/>
              <a:buChar char="•"/>
            </a:pPr>
            <a:r>
              <a:rPr lang="en-US" sz="2266">
                <a:solidFill>
                  <a:srgbClr val="000000"/>
                </a:solidFill>
                <a:latin typeface="Open Sans 1 Light"/>
              </a:rPr>
              <a:t>NAPAFASA </a:t>
            </a:r>
          </a:p>
          <a:p>
            <a:pPr marL="489397" lvl="1" indent="-244699" defTabSz="609630">
              <a:lnSpc>
                <a:spcPts val="3173"/>
              </a:lnSpc>
              <a:buFont typeface="Arial"/>
              <a:buChar char="•"/>
            </a:pPr>
            <a:r>
              <a:rPr lang="en-US" sz="2266">
                <a:solidFill>
                  <a:srgbClr val="000000"/>
                </a:solidFill>
                <a:latin typeface="Open Sans 1 Light"/>
              </a:rPr>
              <a:t>Asian American Drug Abuse Program </a:t>
            </a:r>
          </a:p>
          <a:p>
            <a:pPr marL="489397" lvl="1" indent="-244699" defTabSz="609630">
              <a:lnSpc>
                <a:spcPts val="3173"/>
              </a:lnSpc>
              <a:buFont typeface="Arial"/>
              <a:buChar char="•"/>
            </a:pPr>
            <a:r>
              <a:rPr lang="en-US" sz="2266">
                <a:solidFill>
                  <a:srgbClr val="000000"/>
                </a:solidFill>
                <a:latin typeface="Open Sans 1 Light"/>
              </a:rPr>
              <a:t>Asian Pacific Clinics </a:t>
            </a:r>
          </a:p>
          <a:p>
            <a:pPr marL="489397" lvl="1" indent="-244699" defTabSz="609630">
              <a:lnSpc>
                <a:spcPts val="3173"/>
              </a:lnSpc>
              <a:buFont typeface="Arial"/>
              <a:buChar char="•"/>
            </a:pPr>
            <a:r>
              <a:rPr lang="en-US" sz="2266">
                <a:solidFill>
                  <a:srgbClr val="000000"/>
                </a:solidFill>
                <a:latin typeface="Open Sans 1 Light"/>
              </a:rPr>
              <a:t>APPEAL </a:t>
            </a:r>
          </a:p>
          <a:p>
            <a:pPr marL="489397" lvl="1" indent="-244699" defTabSz="609630">
              <a:lnSpc>
                <a:spcPts val="3173"/>
              </a:lnSpc>
              <a:buFont typeface="Arial"/>
              <a:buChar char="•"/>
            </a:pPr>
            <a:r>
              <a:rPr lang="en-US" sz="2266">
                <a:solidFill>
                  <a:srgbClr val="000000"/>
                </a:solidFill>
                <a:latin typeface="Open Sans 1 Light"/>
              </a:rPr>
              <a:t>African Coalition</a:t>
            </a:r>
          </a:p>
          <a:p>
            <a:pPr marL="489397" lvl="1" indent="-244699" defTabSz="609630">
              <a:lnSpc>
                <a:spcPts val="3173"/>
              </a:lnSpc>
              <a:buFont typeface="Arial"/>
              <a:buChar char="•"/>
            </a:pPr>
            <a:r>
              <a:rPr lang="en-US" sz="2266">
                <a:solidFill>
                  <a:srgbClr val="000000"/>
                </a:solidFill>
                <a:latin typeface="Open Sans 1 Light"/>
              </a:rPr>
              <a:t>Center for the Pacific Asian Family </a:t>
            </a:r>
          </a:p>
          <a:p>
            <a:pPr marL="489397" lvl="1" indent="-244699" defTabSz="609630">
              <a:lnSpc>
                <a:spcPts val="3173"/>
              </a:lnSpc>
              <a:buFont typeface="Arial"/>
              <a:buChar char="•"/>
            </a:pPr>
            <a:r>
              <a:rPr lang="en-US" sz="2266">
                <a:solidFill>
                  <a:srgbClr val="000000"/>
                </a:solidFill>
                <a:latin typeface="Open Sans 1 Light"/>
              </a:rPr>
              <a:t>United Methodist Church </a:t>
            </a:r>
          </a:p>
          <a:p>
            <a:pPr marL="489397" lvl="1" indent="-244699" defTabSz="609630">
              <a:lnSpc>
                <a:spcPts val="3173"/>
              </a:lnSpc>
              <a:buFont typeface="Arial"/>
              <a:buChar char="•"/>
            </a:pPr>
            <a:r>
              <a:rPr lang="en-US" sz="2266">
                <a:solidFill>
                  <a:srgbClr val="000000"/>
                </a:solidFill>
                <a:latin typeface="Open Sans 1 Light"/>
              </a:rPr>
              <a:t>Herald Christian Health Center </a:t>
            </a:r>
          </a:p>
          <a:p>
            <a:pPr marL="489397" lvl="1" indent="-244699" defTabSz="609630">
              <a:lnSpc>
                <a:spcPts val="3173"/>
              </a:lnSpc>
              <a:buFont typeface="Arial"/>
              <a:buChar char="•"/>
            </a:pPr>
            <a:r>
              <a:rPr lang="en-US" sz="2266">
                <a:solidFill>
                  <a:srgbClr val="000000"/>
                </a:solidFill>
                <a:latin typeface="Open Sans 1 Light"/>
              </a:rPr>
              <a:t>Behavioral Health Service </a:t>
            </a:r>
          </a:p>
          <a:p>
            <a:pPr defTabSz="609630">
              <a:lnSpc>
                <a:spcPts val="3173"/>
              </a:lnSpc>
            </a:pPr>
            <a:endParaRPr lang="en-US" sz="2266">
              <a:solidFill>
                <a:srgbClr val="000000"/>
              </a:solidFill>
              <a:latin typeface="Open Sans 1 Light"/>
            </a:endParaRPr>
          </a:p>
          <a:p>
            <a:pPr defTabSz="609630">
              <a:lnSpc>
                <a:spcPts val="3173"/>
              </a:lnSpc>
            </a:pPr>
            <a:endParaRPr lang="en-US" sz="2266">
              <a:solidFill>
                <a:srgbClr val="000000"/>
              </a:solidFill>
              <a:latin typeface="Open Sans 1 Light"/>
            </a:endParaRPr>
          </a:p>
          <a:p>
            <a:pPr defTabSz="609630">
              <a:lnSpc>
                <a:spcPts val="3173"/>
              </a:lnSpc>
            </a:pPr>
            <a:r>
              <a:rPr lang="en-US" sz="2266">
                <a:solidFill>
                  <a:srgbClr val="000000"/>
                </a:solidFill>
                <a:latin typeface="Open Sans 1 Light"/>
              </a:rPr>
              <a:t> </a:t>
            </a:r>
          </a:p>
          <a:p>
            <a:pPr defTabSz="609630">
              <a:lnSpc>
                <a:spcPts val="3173"/>
              </a:lnSpc>
            </a:pPr>
            <a:endParaRPr lang="en-US" sz="2266">
              <a:solidFill>
                <a:srgbClr val="000000"/>
              </a:solidFill>
              <a:latin typeface="Open Sans 1 Light"/>
            </a:endParaRPr>
          </a:p>
          <a:p>
            <a:pPr defTabSz="609630">
              <a:lnSpc>
                <a:spcPts val="3173"/>
              </a:lnSpc>
            </a:pPr>
            <a:endParaRPr lang="en-US" sz="2266">
              <a:solidFill>
                <a:srgbClr val="000000"/>
              </a:solidFill>
              <a:latin typeface="Open Sans 1 Light"/>
            </a:endParaRPr>
          </a:p>
        </p:txBody>
      </p:sp>
      <p:sp>
        <p:nvSpPr>
          <p:cNvPr id="6" name="TextBox 6"/>
          <p:cNvSpPr txBox="1"/>
          <p:nvPr/>
        </p:nvSpPr>
        <p:spPr>
          <a:xfrm>
            <a:off x="6470530" y="1613112"/>
            <a:ext cx="5552916" cy="3656835"/>
          </a:xfrm>
          <a:prstGeom prst="rect">
            <a:avLst/>
          </a:prstGeom>
        </p:spPr>
        <p:txBody>
          <a:bodyPr lIns="0" tIns="0" rIns="0" bIns="0" rtlCol="0" anchor="t">
            <a:spAutoFit/>
          </a:bodyPr>
          <a:lstStyle/>
          <a:p>
            <a:pPr marL="489397" lvl="1" indent="-244699" defTabSz="609630">
              <a:lnSpc>
                <a:spcPts val="3173"/>
              </a:lnSpc>
              <a:buFont typeface="Arial"/>
              <a:buChar char="•"/>
            </a:pPr>
            <a:r>
              <a:rPr lang="en-US" sz="2266">
                <a:solidFill>
                  <a:srgbClr val="000000"/>
                </a:solidFill>
                <a:latin typeface="Open Sans 1 Light"/>
              </a:rPr>
              <a:t>United Cambodian Community </a:t>
            </a:r>
          </a:p>
          <a:p>
            <a:pPr marL="489397" lvl="1" indent="-244699" defTabSz="609630">
              <a:lnSpc>
                <a:spcPts val="3173"/>
              </a:lnSpc>
              <a:buFont typeface="Arial"/>
              <a:buChar char="•"/>
            </a:pPr>
            <a:r>
              <a:rPr lang="en-US" sz="2266">
                <a:solidFill>
                  <a:srgbClr val="000000"/>
                </a:solidFill>
                <a:latin typeface="Open Sans 1 Light"/>
              </a:rPr>
              <a:t>Cambodian Association of America </a:t>
            </a:r>
          </a:p>
          <a:p>
            <a:pPr marL="489397" lvl="1" indent="-244699" defTabSz="609630">
              <a:lnSpc>
                <a:spcPts val="3173"/>
              </a:lnSpc>
              <a:buFont typeface="Arial"/>
              <a:buChar char="•"/>
            </a:pPr>
            <a:r>
              <a:rPr lang="en-US" sz="2266">
                <a:solidFill>
                  <a:srgbClr val="000000"/>
                </a:solidFill>
                <a:latin typeface="Open Sans 1 Light"/>
              </a:rPr>
              <a:t>California State University, Long Beach</a:t>
            </a:r>
          </a:p>
          <a:p>
            <a:pPr marL="489397" lvl="1" indent="-244699" defTabSz="609630">
              <a:lnSpc>
                <a:spcPts val="3173"/>
              </a:lnSpc>
              <a:buFont typeface="Arial"/>
              <a:buChar char="•"/>
            </a:pPr>
            <a:r>
              <a:rPr lang="en-US" sz="2266">
                <a:solidFill>
                  <a:srgbClr val="000000"/>
                </a:solidFill>
                <a:latin typeface="Open Sans 1 Light"/>
              </a:rPr>
              <a:t>Coalition for a Smoke-Free Long Beach</a:t>
            </a:r>
          </a:p>
          <a:p>
            <a:pPr marL="489397" lvl="1" indent="-244699" defTabSz="609630">
              <a:lnSpc>
                <a:spcPts val="3173"/>
              </a:lnSpc>
              <a:buFont typeface="Arial"/>
              <a:buChar char="•"/>
            </a:pPr>
            <a:r>
              <a:rPr lang="en-US" sz="2266">
                <a:solidFill>
                  <a:srgbClr val="000000"/>
                </a:solidFill>
                <a:latin typeface="Open Sans 1 Light"/>
              </a:rPr>
              <a:t>Tobacco Education Program </a:t>
            </a:r>
          </a:p>
          <a:p>
            <a:pPr marL="489397" lvl="1" indent="-244699" defTabSz="609630">
              <a:lnSpc>
                <a:spcPts val="3173"/>
              </a:lnSpc>
              <a:buFont typeface="Arial"/>
              <a:buChar char="•"/>
            </a:pPr>
            <a:r>
              <a:rPr lang="en-US" sz="2266">
                <a:solidFill>
                  <a:srgbClr val="000000"/>
                </a:solidFill>
                <a:latin typeface="Open Sans 1 Light"/>
              </a:rPr>
              <a:t>Waymakers </a:t>
            </a:r>
          </a:p>
          <a:p>
            <a:pPr defTabSz="609630">
              <a:lnSpc>
                <a:spcPts val="3173"/>
              </a:lnSpc>
            </a:pPr>
            <a:r>
              <a:rPr lang="en-US" sz="2266">
                <a:solidFill>
                  <a:srgbClr val="000000"/>
                </a:solidFill>
                <a:latin typeface="Open Sans 1 Light"/>
              </a:rPr>
              <a:t> </a:t>
            </a:r>
          </a:p>
          <a:p>
            <a:pPr defTabSz="609630">
              <a:lnSpc>
                <a:spcPts val="3173"/>
              </a:lnSpc>
            </a:pPr>
            <a:endParaRPr lang="en-US" sz="2266">
              <a:solidFill>
                <a:srgbClr val="000000"/>
              </a:solidFill>
              <a:latin typeface="Open Sans 1 Light"/>
            </a:endParaRPr>
          </a:p>
          <a:p>
            <a:pPr defTabSz="609630">
              <a:lnSpc>
                <a:spcPts val="3173"/>
              </a:lnSpc>
            </a:pPr>
            <a:endParaRPr lang="en-US" sz="2266">
              <a:solidFill>
                <a:srgbClr val="000000"/>
              </a:solidFill>
              <a:latin typeface="Open Sans 1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232834" y="6172200"/>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sp>
        <p:nvSpPr>
          <p:cNvPr id="3" name="AutoShape 3"/>
          <p:cNvSpPr/>
          <p:nvPr/>
        </p:nvSpPr>
        <p:spPr>
          <a:xfrm>
            <a:off x="932865" y="1584942"/>
            <a:ext cx="10043307" cy="0"/>
          </a:xfrm>
          <a:prstGeom prst="line">
            <a:avLst/>
          </a:prstGeom>
          <a:ln w="47625" cap="rnd">
            <a:solidFill>
              <a:srgbClr val="F8AC3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2487146" y="1837514"/>
            <a:ext cx="7217710" cy="4097989"/>
          </a:xfrm>
          <a:custGeom>
            <a:avLst/>
            <a:gdLst/>
            <a:ahLst/>
            <a:cxnLst/>
            <a:rect l="l" t="t" r="r" b="b"/>
            <a:pathLst>
              <a:path w="10826565" h="6146983">
                <a:moveTo>
                  <a:pt x="0" y="0"/>
                </a:moveTo>
                <a:lnTo>
                  <a:pt x="10826564" y="0"/>
                </a:lnTo>
                <a:lnTo>
                  <a:pt x="10826564" y="6146983"/>
                </a:lnTo>
                <a:lnTo>
                  <a:pt x="0" y="6146983"/>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402837" y="707159"/>
            <a:ext cx="11103363" cy="830740"/>
          </a:xfrm>
          <a:prstGeom prst="rect">
            <a:avLst/>
          </a:prstGeom>
        </p:spPr>
        <p:txBody>
          <a:bodyPr lIns="0" tIns="0" rIns="0" bIns="0" rtlCol="0" anchor="t">
            <a:spAutoFit/>
          </a:bodyPr>
          <a:lstStyle/>
          <a:p>
            <a:pPr algn="ctr" defTabSz="609630">
              <a:lnSpc>
                <a:spcPts val="7093"/>
              </a:lnSpc>
            </a:pPr>
            <a:r>
              <a:rPr lang="en-US" sz="5066">
                <a:solidFill>
                  <a:srgbClr val="000000"/>
                </a:solidFill>
                <a:latin typeface="Open Sans 2 Bold"/>
              </a:rPr>
              <a:t>YOUTH ENGAGEMENT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232834" y="6172200"/>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sp>
        <p:nvSpPr>
          <p:cNvPr id="3" name="AutoShape 3"/>
          <p:cNvSpPr/>
          <p:nvPr/>
        </p:nvSpPr>
        <p:spPr>
          <a:xfrm>
            <a:off x="932865" y="1584942"/>
            <a:ext cx="10043307" cy="0"/>
          </a:xfrm>
          <a:prstGeom prst="line">
            <a:avLst/>
          </a:prstGeom>
          <a:ln w="47625" cap="rnd">
            <a:solidFill>
              <a:srgbClr val="F8AC3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145106" y="1999230"/>
            <a:ext cx="6269894" cy="3214988"/>
          </a:xfrm>
          <a:custGeom>
            <a:avLst/>
            <a:gdLst/>
            <a:ahLst/>
            <a:cxnLst/>
            <a:rect l="l" t="t" r="r" b="b"/>
            <a:pathLst>
              <a:path w="9404841" h="4822482">
                <a:moveTo>
                  <a:pt x="0" y="0"/>
                </a:moveTo>
                <a:lnTo>
                  <a:pt x="9404841" y="0"/>
                </a:lnTo>
                <a:lnTo>
                  <a:pt x="9404841" y="4822483"/>
                </a:lnTo>
                <a:lnTo>
                  <a:pt x="0" y="4822483"/>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6650943" y="1914606"/>
            <a:ext cx="5091200" cy="3384238"/>
          </a:xfrm>
          <a:custGeom>
            <a:avLst/>
            <a:gdLst/>
            <a:ahLst/>
            <a:cxnLst/>
            <a:rect l="l" t="t" r="r" b="b"/>
            <a:pathLst>
              <a:path w="7636800" h="5076357">
                <a:moveTo>
                  <a:pt x="0" y="0"/>
                </a:moveTo>
                <a:lnTo>
                  <a:pt x="7636801" y="0"/>
                </a:lnTo>
                <a:lnTo>
                  <a:pt x="7636801" y="5076357"/>
                </a:lnTo>
                <a:lnTo>
                  <a:pt x="0" y="507635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402837" y="707159"/>
            <a:ext cx="11103363" cy="830740"/>
          </a:xfrm>
          <a:prstGeom prst="rect">
            <a:avLst/>
          </a:prstGeom>
        </p:spPr>
        <p:txBody>
          <a:bodyPr lIns="0" tIns="0" rIns="0" bIns="0" rtlCol="0" anchor="t">
            <a:spAutoFit/>
          </a:bodyPr>
          <a:lstStyle/>
          <a:p>
            <a:pPr algn="ctr" defTabSz="609630">
              <a:lnSpc>
                <a:spcPts val="7093"/>
              </a:lnSpc>
            </a:pPr>
            <a:r>
              <a:rPr lang="en-US" sz="5066">
                <a:solidFill>
                  <a:srgbClr val="000000"/>
                </a:solidFill>
                <a:latin typeface="Open Sans 2 Bold"/>
              </a:rPr>
              <a:t>WORKSHOPS AND TRAINING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232834" y="6172200"/>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sp>
        <p:nvSpPr>
          <p:cNvPr id="3" name="AutoShape 3"/>
          <p:cNvSpPr/>
          <p:nvPr/>
        </p:nvSpPr>
        <p:spPr>
          <a:xfrm>
            <a:off x="932865" y="1584942"/>
            <a:ext cx="10043307" cy="0"/>
          </a:xfrm>
          <a:prstGeom prst="line">
            <a:avLst/>
          </a:prstGeom>
          <a:ln w="47625" cap="rnd">
            <a:solidFill>
              <a:srgbClr val="F8AC3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326390" y="1841541"/>
            <a:ext cx="3556533" cy="3763308"/>
          </a:xfrm>
          <a:custGeom>
            <a:avLst/>
            <a:gdLst/>
            <a:ahLst/>
            <a:cxnLst/>
            <a:rect l="l" t="t" r="r" b="b"/>
            <a:pathLst>
              <a:path w="5334799" h="5644962">
                <a:moveTo>
                  <a:pt x="0" y="0"/>
                </a:moveTo>
                <a:lnTo>
                  <a:pt x="5334799" y="0"/>
                </a:lnTo>
                <a:lnTo>
                  <a:pt x="5334799" y="5644962"/>
                </a:lnTo>
                <a:lnTo>
                  <a:pt x="0" y="564496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788545" y="1841541"/>
            <a:ext cx="3697140" cy="3763308"/>
          </a:xfrm>
          <a:custGeom>
            <a:avLst/>
            <a:gdLst/>
            <a:ahLst/>
            <a:cxnLst/>
            <a:rect l="l" t="t" r="r" b="b"/>
            <a:pathLst>
              <a:path w="5545710" h="5644962">
                <a:moveTo>
                  <a:pt x="0" y="0"/>
                </a:moveTo>
                <a:lnTo>
                  <a:pt x="5545709" y="0"/>
                </a:lnTo>
                <a:lnTo>
                  <a:pt x="5545709" y="5644962"/>
                </a:lnTo>
                <a:lnTo>
                  <a:pt x="0" y="564496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592362" y="1841541"/>
            <a:ext cx="4458073" cy="3763308"/>
          </a:xfrm>
          <a:custGeom>
            <a:avLst/>
            <a:gdLst/>
            <a:ahLst/>
            <a:cxnLst/>
            <a:rect l="l" t="t" r="r" b="b"/>
            <a:pathLst>
              <a:path w="6687109" h="5644962">
                <a:moveTo>
                  <a:pt x="0" y="0"/>
                </a:moveTo>
                <a:lnTo>
                  <a:pt x="6687109" y="0"/>
                </a:lnTo>
                <a:lnTo>
                  <a:pt x="6687109" y="5644962"/>
                </a:lnTo>
                <a:lnTo>
                  <a:pt x="0" y="564496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402837" y="707159"/>
            <a:ext cx="11103363" cy="830740"/>
          </a:xfrm>
          <a:prstGeom prst="rect">
            <a:avLst/>
          </a:prstGeom>
        </p:spPr>
        <p:txBody>
          <a:bodyPr lIns="0" tIns="0" rIns="0" bIns="0" rtlCol="0" anchor="t">
            <a:spAutoFit/>
          </a:bodyPr>
          <a:lstStyle/>
          <a:p>
            <a:pPr algn="ctr" defTabSz="609630">
              <a:lnSpc>
                <a:spcPts val="7093"/>
              </a:lnSpc>
            </a:pPr>
            <a:r>
              <a:rPr lang="en-US" sz="5066">
                <a:solidFill>
                  <a:srgbClr val="000000"/>
                </a:solidFill>
                <a:latin typeface="Open Sans 2 Bold"/>
              </a:rPr>
              <a:t>DATA COLLECTION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232834" y="6172200"/>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sp>
        <p:nvSpPr>
          <p:cNvPr id="3" name="AutoShape 3"/>
          <p:cNvSpPr/>
          <p:nvPr/>
        </p:nvSpPr>
        <p:spPr>
          <a:xfrm>
            <a:off x="932865" y="1584942"/>
            <a:ext cx="10043307" cy="0"/>
          </a:xfrm>
          <a:prstGeom prst="line">
            <a:avLst/>
          </a:prstGeom>
          <a:ln w="47625" cap="rnd">
            <a:solidFill>
              <a:srgbClr val="F8AC3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1426477" y="1794746"/>
            <a:ext cx="2962845" cy="3954990"/>
          </a:xfrm>
          <a:custGeom>
            <a:avLst/>
            <a:gdLst/>
            <a:ahLst/>
            <a:cxnLst/>
            <a:rect l="l" t="t" r="r" b="b"/>
            <a:pathLst>
              <a:path w="4444267" h="5932485">
                <a:moveTo>
                  <a:pt x="0" y="0"/>
                </a:moveTo>
                <a:lnTo>
                  <a:pt x="4444268" y="0"/>
                </a:lnTo>
                <a:lnTo>
                  <a:pt x="4444268" y="5932484"/>
                </a:lnTo>
                <a:lnTo>
                  <a:pt x="0" y="593248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5564340" y="1794746"/>
            <a:ext cx="5273320" cy="3954990"/>
          </a:xfrm>
          <a:custGeom>
            <a:avLst/>
            <a:gdLst/>
            <a:ahLst/>
            <a:cxnLst/>
            <a:rect l="l" t="t" r="r" b="b"/>
            <a:pathLst>
              <a:path w="7909980" h="5932485">
                <a:moveTo>
                  <a:pt x="0" y="0"/>
                </a:moveTo>
                <a:lnTo>
                  <a:pt x="7909980" y="0"/>
                </a:lnTo>
                <a:lnTo>
                  <a:pt x="7909980" y="5932484"/>
                </a:lnTo>
                <a:lnTo>
                  <a:pt x="0" y="593248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402837" y="707159"/>
            <a:ext cx="11103363" cy="830740"/>
          </a:xfrm>
          <a:prstGeom prst="rect">
            <a:avLst/>
          </a:prstGeom>
        </p:spPr>
        <p:txBody>
          <a:bodyPr lIns="0" tIns="0" rIns="0" bIns="0" rtlCol="0" anchor="t">
            <a:spAutoFit/>
          </a:bodyPr>
          <a:lstStyle/>
          <a:p>
            <a:pPr algn="ctr" defTabSz="609630">
              <a:lnSpc>
                <a:spcPts val="7093"/>
              </a:lnSpc>
            </a:pPr>
            <a:r>
              <a:rPr lang="en-US" sz="5066">
                <a:solidFill>
                  <a:srgbClr val="000000"/>
                </a:solidFill>
                <a:latin typeface="Open Sans 2 Bold"/>
              </a:rPr>
              <a:t>COMMUNITY OUTREACH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232834" y="6172200"/>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sp>
        <p:nvSpPr>
          <p:cNvPr id="3" name="AutoShape 3"/>
          <p:cNvSpPr/>
          <p:nvPr/>
        </p:nvSpPr>
        <p:spPr>
          <a:xfrm>
            <a:off x="932865" y="1584942"/>
            <a:ext cx="10043307" cy="0"/>
          </a:xfrm>
          <a:prstGeom prst="line">
            <a:avLst/>
          </a:prstGeom>
          <a:ln w="47625" cap="rnd">
            <a:solidFill>
              <a:srgbClr val="F8AC3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553282" y="1876196"/>
            <a:ext cx="1860098" cy="4020625"/>
          </a:xfrm>
          <a:custGeom>
            <a:avLst/>
            <a:gdLst/>
            <a:ahLst/>
            <a:cxnLst/>
            <a:rect l="l" t="t" r="r" b="b"/>
            <a:pathLst>
              <a:path w="2790147" h="6030937">
                <a:moveTo>
                  <a:pt x="0" y="0"/>
                </a:moveTo>
                <a:lnTo>
                  <a:pt x="2790148" y="0"/>
                </a:lnTo>
                <a:lnTo>
                  <a:pt x="2790148" y="6030937"/>
                </a:lnTo>
                <a:lnTo>
                  <a:pt x="0" y="603093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090384" y="1957017"/>
            <a:ext cx="1860098" cy="4020625"/>
          </a:xfrm>
          <a:custGeom>
            <a:avLst/>
            <a:gdLst/>
            <a:ahLst/>
            <a:cxnLst/>
            <a:rect l="l" t="t" r="r" b="b"/>
            <a:pathLst>
              <a:path w="2790147" h="6030937">
                <a:moveTo>
                  <a:pt x="0" y="0"/>
                </a:moveTo>
                <a:lnTo>
                  <a:pt x="2790147" y="0"/>
                </a:lnTo>
                <a:lnTo>
                  <a:pt x="2790147" y="6030937"/>
                </a:lnTo>
                <a:lnTo>
                  <a:pt x="0" y="603093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5441143" y="2093158"/>
            <a:ext cx="2756983" cy="3669829"/>
          </a:xfrm>
          <a:custGeom>
            <a:avLst/>
            <a:gdLst/>
            <a:ahLst/>
            <a:cxnLst/>
            <a:rect l="l" t="t" r="r" b="b"/>
            <a:pathLst>
              <a:path w="4135474" h="5504744">
                <a:moveTo>
                  <a:pt x="0" y="0"/>
                </a:moveTo>
                <a:lnTo>
                  <a:pt x="4135474" y="0"/>
                </a:lnTo>
                <a:lnTo>
                  <a:pt x="4135474" y="5504744"/>
                </a:lnTo>
                <a:lnTo>
                  <a:pt x="0" y="550474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152455" y="1888947"/>
            <a:ext cx="1893076" cy="4096688"/>
          </a:xfrm>
          <a:custGeom>
            <a:avLst/>
            <a:gdLst/>
            <a:ahLst/>
            <a:cxnLst/>
            <a:rect l="l" t="t" r="r" b="b"/>
            <a:pathLst>
              <a:path w="2839614" h="6145032">
                <a:moveTo>
                  <a:pt x="0" y="0"/>
                </a:moveTo>
                <a:lnTo>
                  <a:pt x="2839613" y="0"/>
                </a:lnTo>
                <a:lnTo>
                  <a:pt x="2839613" y="6145032"/>
                </a:lnTo>
                <a:lnTo>
                  <a:pt x="0" y="614503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402837" y="707159"/>
            <a:ext cx="11103363" cy="830740"/>
          </a:xfrm>
          <a:prstGeom prst="rect">
            <a:avLst/>
          </a:prstGeom>
        </p:spPr>
        <p:txBody>
          <a:bodyPr lIns="0" tIns="0" rIns="0" bIns="0" rtlCol="0" anchor="t">
            <a:spAutoFit/>
          </a:bodyPr>
          <a:lstStyle/>
          <a:p>
            <a:pPr algn="ctr" defTabSz="609630">
              <a:lnSpc>
                <a:spcPts val="7093"/>
              </a:lnSpc>
            </a:pPr>
            <a:r>
              <a:rPr lang="en-US" sz="5066">
                <a:solidFill>
                  <a:srgbClr val="000000"/>
                </a:solidFill>
                <a:latin typeface="Open Sans 2 Bold"/>
              </a:rPr>
              <a:t>SOCIAL MEDIA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232834" y="6172200"/>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sp>
        <p:nvSpPr>
          <p:cNvPr id="3" name="AutoShape 3"/>
          <p:cNvSpPr/>
          <p:nvPr/>
        </p:nvSpPr>
        <p:spPr>
          <a:xfrm>
            <a:off x="932865" y="1584942"/>
            <a:ext cx="10043307" cy="0"/>
          </a:xfrm>
          <a:prstGeom prst="line">
            <a:avLst/>
          </a:prstGeom>
          <a:ln w="47625" cap="rnd">
            <a:solidFill>
              <a:srgbClr val="F8AC3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143747" y="3853431"/>
            <a:ext cx="3680329" cy="2067676"/>
          </a:xfrm>
          <a:custGeom>
            <a:avLst/>
            <a:gdLst/>
            <a:ahLst/>
            <a:cxnLst/>
            <a:rect l="l" t="t" r="r" b="b"/>
            <a:pathLst>
              <a:path w="5520493" h="3101514">
                <a:moveTo>
                  <a:pt x="0" y="0"/>
                </a:moveTo>
                <a:lnTo>
                  <a:pt x="5520494" y="0"/>
                </a:lnTo>
                <a:lnTo>
                  <a:pt x="5520494" y="3101513"/>
                </a:lnTo>
                <a:lnTo>
                  <a:pt x="0" y="3101513"/>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8182017" y="4116683"/>
            <a:ext cx="3211755" cy="1804423"/>
          </a:xfrm>
          <a:custGeom>
            <a:avLst/>
            <a:gdLst/>
            <a:ahLst/>
            <a:cxnLst/>
            <a:rect l="l" t="t" r="r" b="b"/>
            <a:pathLst>
              <a:path w="4817633" h="2706634">
                <a:moveTo>
                  <a:pt x="0" y="0"/>
                </a:moveTo>
                <a:lnTo>
                  <a:pt x="4817633" y="0"/>
                </a:lnTo>
                <a:lnTo>
                  <a:pt x="4817633" y="2706634"/>
                </a:lnTo>
                <a:lnTo>
                  <a:pt x="0" y="270663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3920779" y="1688077"/>
            <a:ext cx="4067480" cy="2428607"/>
          </a:xfrm>
          <a:custGeom>
            <a:avLst/>
            <a:gdLst/>
            <a:ahLst/>
            <a:cxnLst/>
            <a:rect l="l" t="t" r="r" b="b"/>
            <a:pathLst>
              <a:path w="6101220" h="3642910">
                <a:moveTo>
                  <a:pt x="0" y="0"/>
                </a:moveTo>
                <a:lnTo>
                  <a:pt x="6101219" y="0"/>
                </a:lnTo>
                <a:lnTo>
                  <a:pt x="6101219" y="3642910"/>
                </a:lnTo>
                <a:lnTo>
                  <a:pt x="0" y="364291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402837" y="707159"/>
            <a:ext cx="11103363" cy="830740"/>
          </a:xfrm>
          <a:prstGeom prst="rect">
            <a:avLst/>
          </a:prstGeom>
        </p:spPr>
        <p:txBody>
          <a:bodyPr lIns="0" tIns="0" rIns="0" bIns="0" rtlCol="0" anchor="t">
            <a:spAutoFit/>
          </a:bodyPr>
          <a:lstStyle/>
          <a:p>
            <a:pPr algn="ctr" defTabSz="609630">
              <a:lnSpc>
                <a:spcPts val="7093"/>
              </a:lnSpc>
            </a:pPr>
            <a:r>
              <a:rPr lang="en-US" sz="5066">
                <a:solidFill>
                  <a:srgbClr val="000000"/>
                </a:solidFill>
                <a:latin typeface="Open Sans 2 Bold"/>
              </a:rPr>
              <a:t>CITY COUNCIL MEETINGS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Freeform 2"/>
          <p:cNvSpPr/>
          <p:nvPr/>
        </p:nvSpPr>
        <p:spPr>
          <a:xfrm>
            <a:off x="383606" y="3236982"/>
            <a:ext cx="1270155" cy="1693541"/>
          </a:xfrm>
          <a:custGeom>
            <a:avLst/>
            <a:gdLst/>
            <a:ahLst/>
            <a:cxnLst/>
            <a:rect l="l" t="t" r="r" b="b"/>
            <a:pathLst>
              <a:path w="1905233" h="2540311">
                <a:moveTo>
                  <a:pt x="0" y="0"/>
                </a:moveTo>
                <a:lnTo>
                  <a:pt x="1905233" y="0"/>
                </a:lnTo>
                <a:lnTo>
                  <a:pt x="1905233" y="2540311"/>
                </a:lnTo>
                <a:lnTo>
                  <a:pt x="0" y="2540311"/>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405954" y="1963831"/>
            <a:ext cx="3077051" cy="983090"/>
          </a:xfrm>
          <a:prstGeom prst="rect">
            <a:avLst/>
          </a:prstGeom>
        </p:spPr>
        <p:txBody>
          <a:bodyPr lIns="0" tIns="0" rIns="0" bIns="0" rtlCol="0" anchor="t">
            <a:spAutoFit/>
          </a:bodyPr>
          <a:lstStyle/>
          <a:p>
            <a:pPr algn="ctr" defTabSz="609630">
              <a:lnSpc>
                <a:spcPts val="8400"/>
              </a:lnSpc>
            </a:pPr>
            <a:r>
              <a:rPr lang="en-US" sz="6000">
                <a:solidFill>
                  <a:srgbClr val="000000"/>
                </a:solidFill>
                <a:latin typeface="Open Sans Extra Bold"/>
              </a:rPr>
              <a:t>Contact</a:t>
            </a:r>
          </a:p>
        </p:txBody>
      </p:sp>
      <p:sp>
        <p:nvSpPr>
          <p:cNvPr id="4" name="TextBox 4"/>
          <p:cNvSpPr txBox="1"/>
          <p:nvPr/>
        </p:nvSpPr>
        <p:spPr>
          <a:xfrm>
            <a:off x="1944480" y="3292124"/>
            <a:ext cx="6658065" cy="1530355"/>
          </a:xfrm>
          <a:prstGeom prst="rect">
            <a:avLst/>
          </a:prstGeom>
        </p:spPr>
        <p:txBody>
          <a:bodyPr lIns="0" tIns="0" rIns="0" bIns="0" rtlCol="0" anchor="t">
            <a:spAutoFit/>
          </a:bodyPr>
          <a:lstStyle/>
          <a:p>
            <a:pPr defTabSz="609630">
              <a:lnSpc>
                <a:spcPts val="4051"/>
              </a:lnSpc>
            </a:pPr>
            <a:r>
              <a:rPr lang="en-US" sz="2893">
                <a:solidFill>
                  <a:srgbClr val="000000"/>
                </a:solidFill>
                <a:latin typeface="Open Sans 1"/>
              </a:rPr>
              <a:t>Ladine Chan</a:t>
            </a:r>
          </a:p>
          <a:p>
            <a:pPr defTabSz="609630">
              <a:lnSpc>
                <a:spcPts val="4051"/>
              </a:lnSpc>
            </a:pPr>
            <a:r>
              <a:rPr lang="en-US" sz="2893">
                <a:solidFill>
                  <a:srgbClr val="000000"/>
                </a:solidFill>
                <a:latin typeface="Open Sans 1"/>
              </a:rPr>
              <a:t>Program Manager </a:t>
            </a:r>
          </a:p>
          <a:p>
            <a:pPr defTabSz="609630">
              <a:lnSpc>
                <a:spcPts val="4051"/>
              </a:lnSpc>
            </a:pPr>
            <a:r>
              <a:rPr lang="en-US" sz="2893">
                <a:solidFill>
                  <a:srgbClr val="000000"/>
                </a:solidFill>
                <a:latin typeface="Open Sans 1"/>
              </a:rPr>
              <a:t>Ladine.Chan@commonspirit.org</a:t>
            </a:r>
          </a:p>
        </p:txBody>
      </p:sp>
      <p:sp>
        <p:nvSpPr>
          <p:cNvPr id="5" name="AutoShape 5"/>
          <p:cNvSpPr/>
          <p:nvPr/>
        </p:nvSpPr>
        <p:spPr>
          <a:xfrm>
            <a:off x="-232834" y="6172200"/>
            <a:ext cx="12657667" cy="1153581"/>
          </a:xfrm>
          <a:prstGeom prst="rect">
            <a:avLst/>
          </a:prstGeom>
          <a:solidFill>
            <a:srgbClr val="F8AC39"/>
          </a:solidFill>
        </p:spPr>
        <p:txBody>
          <a:bodyPr/>
          <a:lstStyle/>
          <a:p>
            <a:pPr defTabSz="609630"/>
            <a:endParaRPr lang="en-US" sz="1200">
              <a:solidFill>
                <a:prstClr val="black"/>
              </a:solidFill>
              <a:latin typeface="Calibri"/>
            </a:endParaRPr>
          </a:p>
        </p:txBody>
      </p:sp>
      <p:sp>
        <p:nvSpPr>
          <p:cNvPr id="6" name="Freeform 6"/>
          <p:cNvSpPr/>
          <p:nvPr/>
        </p:nvSpPr>
        <p:spPr>
          <a:xfrm>
            <a:off x="4064030" y="536517"/>
            <a:ext cx="7642925" cy="1460207"/>
          </a:xfrm>
          <a:custGeom>
            <a:avLst/>
            <a:gdLst/>
            <a:ahLst/>
            <a:cxnLst/>
            <a:rect l="l" t="t" r="r" b="b"/>
            <a:pathLst>
              <a:path w="11464387" h="2190311">
                <a:moveTo>
                  <a:pt x="0" y="0"/>
                </a:moveTo>
                <a:lnTo>
                  <a:pt x="11464387" y="0"/>
                </a:lnTo>
                <a:lnTo>
                  <a:pt x="11464387" y="2190312"/>
                </a:lnTo>
                <a:lnTo>
                  <a:pt x="0" y="219031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85187-AF6F-F1B3-2672-98F262DEF9F3}"/>
              </a:ext>
            </a:extLst>
          </p:cNvPr>
          <p:cNvSpPr>
            <a:spLocks noGrp="1"/>
          </p:cNvSpPr>
          <p:nvPr>
            <p:ph type="title"/>
          </p:nvPr>
        </p:nvSpPr>
        <p:spPr/>
        <p:txBody>
          <a:bodyPr/>
          <a:lstStyle/>
          <a:p>
            <a:r>
              <a:rPr lang="en-US" b="1" dirty="0">
                <a:solidFill>
                  <a:srgbClr val="0070C0"/>
                </a:solidFill>
              </a:rPr>
              <a:t>APPEAL Technical Assistance and Training</a:t>
            </a:r>
          </a:p>
        </p:txBody>
      </p:sp>
      <p:sp>
        <p:nvSpPr>
          <p:cNvPr id="3" name="Content Placeholder 2">
            <a:extLst>
              <a:ext uri="{FF2B5EF4-FFF2-40B4-BE49-F238E27FC236}">
                <a16:creationId xmlns:a16="http://schemas.microsoft.com/office/drawing/2014/main" id="{8AA64CD0-E414-E40C-7C30-957E2FAAC984}"/>
              </a:ext>
            </a:extLst>
          </p:cNvPr>
          <p:cNvSpPr>
            <a:spLocks noGrp="1"/>
          </p:cNvSpPr>
          <p:nvPr>
            <p:ph sz="half" idx="1"/>
          </p:nvPr>
        </p:nvSpPr>
        <p:spPr/>
        <p:txBody>
          <a:bodyPr>
            <a:noAutofit/>
          </a:bodyPr>
          <a:lstStyle/>
          <a:p>
            <a:r>
              <a:rPr lang="en-US" sz="2800" b="1" dirty="0">
                <a:solidFill>
                  <a:srgbClr val="FF9900"/>
                </a:solidFill>
              </a:rPr>
              <a:t>For Communities</a:t>
            </a:r>
          </a:p>
          <a:p>
            <a:pPr>
              <a:buFont typeface="Arial" panose="020B0604020202020204" pitchFamily="34" charset="0"/>
              <a:buChar char="•"/>
            </a:pPr>
            <a:r>
              <a:rPr lang="en-US" sz="2400" dirty="0"/>
              <a:t> Strategic Planning</a:t>
            </a:r>
          </a:p>
          <a:p>
            <a:pPr>
              <a:buFont typeface="Arial" panose="020B0604020202020204" pitchFamily="34" charset="0"/>
              <a:buChar char="•"/>
            </a:pPr>
            <a:r>
              <a:rPr lang="en-US" sz="2400" dirty="0"/>
              <a:t> Needs Assessments</a:t>
            </a:r>
          </a:p>
          <a:p>
            <a:pPr>
              <a:buFont typeface="Arial" panose="020B0604020202020204" pitchFamily="34" charset="0"/>
              <a:buChar char="•"/>
            </a:pPr>
            <a:r>
              <a:rPr lang="en-US" sz="2400" dirty="0"/>
              <a:t> Community Readiness</a:t>
            </a:r>
          </a:p>
          <a:p>
            <a:pPr>
              <a:buFont typeface="Arial" panose="020B0604020202020204" pitchFamily="34" charset="0"/>
              <a:buChar char="•"/>
            </a:pPr>
            <a:r>
              <a:rPr lang="en-US" sz="2400" dirty="0"/>
              <a:t> Educational Toolkits</a:t>
            </a:r>
          </a:p>
          <a:p>
            <a:pPr>
              <a:buFont typeface="Arial" panose="020B0604020202020204" pitchFamily="34" charset="0"/>
              <a:buChar char="•"/>
            </a:pPr>
            <a:r>
              <a:rPr lang="en-US" sz="2400" dirty="0"/>
              <a:t> Leadership Trainings</a:t>
            </a:r>
          </a:p>
          <a:p>
            <a:pPr>
              <a:buFont typeface="Arial" panose="020B0604020202020204" pitchFamily="34" charset="0"/>
              <a:buChar char="•"/>
            </a:pPr>
            <a:r>
              <a:rPr lang="en-US" sz="2400" dirty="0"/>
              <a:t> Program Implementation</a:t>
            </a:r>
          </a:p>
          <a:p>
            <a:pPr>
              <a:buFont typeface="Arial" panose="020B0604020202020204" pitchFamily="34" charset="0"/>
              <a:buChar char="•"/>
            </a:pPr>
            <a:r>
              <a:rPr lang="en-US" sz="2400" dirty="0"/>
              <a:t> Policy Initiatives</a:t>
            </a:r>
          </a:p>
        </p:txBody>
      </p:sp>
      <p:sp>
        <p:nvSpPr>
          <p:cNvPr id="4" name="Content Placeholder 3">
            <a:extLst>
              <a:ext uri="{FF2B5EF4-FFF2-40B4-BE49-F238E27FC236}">
                <a16:creationId xmlns:a16="http://schemas.microsoft.com/office/drawing/2014/main" id="{60C77043-4406-B8BE-FF29-6DE78C180BF8}"/>
              </a:ext>
            </a:extLst>
          </p:cNvPr>
          <p:cNvSpPr>
            <a:spLocks noGrp="1"/>
          </p:cNvSpPr>
          <p:nvPr>
            <p:ph sz="half" idx="2"/>
          </p:nvPr>
        </p:nvSpPr>
        <p:spPr>
          <a:xfrm>
            <a:off x="6096001" y="1845735"/>
            <a:ext cx="5059680" cy="4023360"/>
          </a:xfrm>
        </p:spPr>
        <p:txBody>
          <a:bodyPr>
            <a:noAutofit/>
          </a:bodyPr>
          <a:lstStyle/>
          <a:p>
            <a:r>
              <a:rPr lang="en-US" sz="2800" b="1" dirty="0">
                <a:solidFill>
                  <a:srgbClr val="FF9900"/>
                </a:solidFill>
              </a:rPr>
              <a:t>For States</a:t>
            </a:r>
          </a:p>
          <a:p>
            <a:pPr>
              <a:buFont typeface="Arial" panose="020B0604020202020204" pitchFamily="34" charset="0"/>
              <a:buChar char="•"/>
            </a:pPr>
            <a:r>
              <a:rPr lang="en-US" sz="2800" dirty="0">
                <a:solidFill>
                  <a:schemeClr val="tx1"/>
                </a:solidFill>
              </a:rPr>
              <a:t> </a:t>
            </a:r>
            <a:r>
              <a:rPr lang="en-US" sz="2400" dirty="0">
                <a:solidFill>
                  <a:schemeClr val="tx1"/>
                </a:solidFill>
              </a:rPr>
              <a:t>Engaging Community Presentations</a:t>
            </a:r>
          </a:p>
          <a:p>
            <a:pPr>
              <a:buFont typeface="Arial" panose="020B0604020202020204" pitchFamily="34" charset="0"/>
              <a:buChar char="•"/>
            </a:pPr>
            <a:r>
              <a:rPr lang="en-US" sz="2400" dirty="0">
                <a:solidFill>
                  <a:schemeClr val="tx1"/>
                </a:solidFill>
              </a:rPr>
              <a:t> Affinity Group Guidelines</a:t>
            </a:r>
          </a:p>
          <a:p>
            <a:pPr>
              <a:buFont typeface="Arial" panose="020B0604020202020204" pitchFamily="34" charset="0"/>
              <a:buChar char="•"/>
            </a:pPr>
            <a:r>
              <a:rPr lang="en-US" sz="2400" dirty="0">
                <a:solidFill>
                  <a:schemeClr val="tx1"/>
                </a:solidFill>
              </a:rPr>
              <a:t> Health Equity Assessments and Trainings</a:t>
            </a:r>
          </a:p>
          <a:p>
            <a:pPr>
              <a:buFont typeface="Arial" panose="020B0604020202020204" pitchFamily="34" charset="0"/>
              <a:buChar char="•"/>
            </a:pPr>
            <a:r>
              <a:rPr lang="en-US" sz="2400" dirty="0">
                <a:solidFill>
                  <a:schemeClr val="tx1"/>
                </a:solidFill>
              </a:rPr>
              <a:t> Leadership Development and Equity-centered Policy</a:t>
            </a:r>
          </a:p>
          <a:p>
            <a:pPr>
              <a:buFont typeface="Arial" panose="020B0604020202020204" pitchFamily="34" charset="0"/>
              <a:buChar char="•"/>
            </a:pPr>
            <a:r>
              <a:rPr lang="en-US" sz="2400" dirty="0">
                <a:solidFill>
                  <a:schemeClr val="tx1"/>
                </a:solidFill>
              </a:rPr>
              <a:t> Technical Assistance</a:t>
            </a:r>
          </a:p>
        </p:txBody>
      </p:sp>
      <p:pic>
        <p:nvPicPr>
          <p:cNvPr id="5" name="Picture 4">
            <a:extLst>
              <a:ext uri="{FF2B5EF4-FFF2-40B4-BE49-F238E27FC236}">
                <a16:creationId xmlns:a16="http://schemas.microsoft.com/office/drawing/2014/main" id="{AB9F9BEA-3293-4E46-9642-DEF43A18D41E}"/>
              </a:ext>
            </a:extLst>
          </p:cNvPr>
          <p:cNvPicPr>
            <a:picLocks noChangeAspect="1"/>
          </p:cNvPicPr>
          <p:nvPr/>
        </p:nvPicPr>
        <p:blipFill>
          <a:blip r:embed="rId3"/>
          <a:stretch>
            <a:fillRect/>
          </a:stretch>
        </p:blipFill>
        <p:spPr>
          <a:xfrm>
            <a:off x="11432728" y="5808951"/>
            <a:ext cx="677498" cy="962761"/>
          </a:xfrm>
          <a:prstGeom prst="rect">
            <a:avLst/>
          </a:prstGeom>
        </p:spPr>
      </p:pic>
    </p:spTree>
    <p:extLst>
      <p:ext uri="{BB962C8B-B14F-4D97-AF65-F5344CB8AC3E}">
        <p14:creationId xmlns:p14="http://schemas.microsoft.com/office/powerpoint/2010/main" val="793773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6"/>
            <a:ext cx="10515600" cy="1046232"/>
          </a:xfrm>
          <a:prstGeom prst="rect">
            <a:avLst/>
          </a:prstGeom>
        </p:spPr>
        <p:txBody>
          <a:bodyPr spcFirstLastPara="1" wrap="square" lIns="121900" tIns="121900" rIns="121900" bIns="121900" anchor="t" anchorCtr="0">
            <a:normAutofit/>
          </a:bodyPr>
          <a:lstStyle/>
          <a:p>
            <a:r>
              <a:rPr lang="en" sz="4000" b="1" dirty="0">
                <a:solidFill>
                  <a:srgbClr val="2C155C"/>
                </a:solidFill>
                <a:latin typeface="Merriweather" panose="00000500000000000000" pitchFamily="2" charset="0"/>
              </a:rPr>
              <a:t>Objectives:</a:t>
            </a:r>
            <a:endParaRPr sz="4000" b="1" dirty="0">
              <a:solidFill>
                <a:srgbClr val="2C155C"/>
              </a:solidFill>
              <a:latin typeface="Merriweather" panose="00000500000000000000" pitchFamily="2" charset="0"/>
            </a:endParaRPr>
          </a:p>
        </p:txBody>
      </p:sp>
      <p:sp>
        <p:nvSpPr>
          <p:cNvPr id="2" name="Content Placeholder 1">
            <a:extLst>
              <a:ext uri="{FF2B5EF4-FFF2-40B4-BE49-F238E27FC236}">
                <a16:creationId xmlns:a16="http://schemas.microsoft.com/office/drawing/2014/main" id="{28CAB75C-C34E-C5C7-3829-83D5B4C20F24}"/>
              </a:ext>
            </a:extLst>
          </p:cNvPr>
          <p:cNvSpPr>
            <a:spLocks noGrp="1"/>
          </p:cNvSpPr>
          <p:nvPr>
            <p:ph idx="1"/>
          </p:nvPr>
        </p:nvSpPr>
        <p:spPr>
          <a:xfrm>
            <a:off x="838200" y="1411358"/>
            <a:ext cx="10515600" cy="4765605"/>
          </a:xfrm>
        </p:spPr>
        <p:txBody>
          <a:bodyPr>
            <a:normAutofit lnSpcReduction="10000"/>
          </a:bodyPr>
          <a:lstStyle/>
          <a:p>
            <a:pPr>
              <a:buFont typeface="Arial" panose="020B0604020202020204" pitchFamily="34" charset="0"/>
              <a:buChar char="•"/>
            </a:pPr>
            <a:r>
              <a:rPr lang="en-US" b="1" i="0" dirty="0">
                <a:solidFill>
                  <a:srgbClr val="473A94"/>
                </a:solidFill>
                <a:effectLst/>
              </a:rPr>
              <a:t>How to implement policy change that addresses tobacco equity issues at different levels of an organization and systems</a:t>
            </a:r>
          </a:p>
          <a:p>
            <a:pPr>
              <a:buFont typeface="Arial" panose="020B0604020202020204" pitchFamily="34" charset="0"/>
              <a:buChar char="•"/>
            </a:pPr>
            <a:endParaRPr lang="en-US" dirty="0"/>
          </a:p>
          <a:p>
            <a:pPr>
              <a:buFont typeface="Arial" panose="020B0604020202020204" pitchFamily="34" charset="0"/>
              <a:buChar char="•"/>
            </a:pPr>
            <a:r>
              <a:rPr lang="en-US" b="1" i="0" dirty="0">
                <a:solidFill>
                  <a:srgbClr val="473A94"/>
                </a:solidFill>
                <a:effectLst/>
              </a:rPr>
              <a:t>Build power through organizational leadership authority, community engagement, and collaboration</a:t>
            </a:r>
          </a:p>
          <a:p>
            <a:pPr>
              <a:buFont typeface="Arial" panose="020B0604020202020204" pitchFamily="34" charset="0"/>
              <a:buChar char="•"/>
            </a:pPr>
            <a:endParaRPr lang="en-US" dirty="0"/>
          </a:p>
          <a:p>
            <a:pPr>
              <a:buFont typeface="Arial" panose="020B0604020202020204" pitchFamily="34" charset="0"/>
              <a:buChar char="•"/>
            </a:pPr>
            <a:r>
              <a:rPr lang="en-US" b="1" i="0" dirty="0">
                <a:solidFill>
                  <a:srgbClr val="473A94"/>
                </a:solidFill>
                <a:effectLst/>
              </a:rPr>
              <a:t>How organizations leverage community partnerships for success in tobacco control </a:t>
            </a:r>
          </a:p>
          <a:p>
            <a:pPr>
              <a:buFont typeface="Arial" panose="020B0604020202020204" pitchFamily="34" charset="0"/>
              <a:buChar char="•"/>
            </a:pPr>
            <a:endParaRPr lang="en-US" dirty="0"/>
          </a:p>
          <a:p>
            <a:pPr>
              <a:buFont typeface="Arial" panose="020B0604020202020204" pitchFamily="34" charset="0"/>
              <a:buChar char="•"/>
            </a:pPr>
            <a:r>
              <a:rPr lang="en-US" b="1" i="0" dirty="0">
                <a:solidFill>
                  <a:srgbClr val="473A94"/>
                </a:solidFill>
                <a:effectLst/>
              </a:rPr>
              <a:t>Build capacity, strategies, and resources to help with organizational policy change to support equitable solutions</a:t>
            </a:r>
            <a:endParaRPr lang="en-US" dirty="0"/>
          </a:p>
          <a:p>
            <a:endParaRPr lang="en-US" dirty="0"/>
          </a:p>
        </p:txBody>
      </p:sp>
      <p:sp>
        <p:nvSpPr>
          <p:cNvPr id="149" name="Google Shape;149;p26"/>
          <p:cNvSpPr/>
          <p:nvPr/>
        </p:nvSpPr>
        <p:spPr>
          <a:xfrm>
            <a:off x="0" y="6430220"/>
            <a:ext cx="12192000" cy="167600"/>
          </a:xfrm>
          <a:prstGeom prst="rect">
            <a:avLst/>
          </a:prstGeom>
          <a:solidFill>
            <a:srgbClr val="2C155C"/>
          </a:solidFill>
          <a:ln w="12700" cap="flat" cmpd="sng">
            <a:solidFill>
              <a:srgbClr val="2C155C"/>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pic>
        <p:nvPicPr>
          <p:cNvPr id="150" name="Google Shape;150;p26"/>
          <p:cNvPicPr preferRelativeResize="0"/>
          <p:nvPr/>
        </p:nvPicPr>
        <p:blipFill rotWithShape="1">
          <a:blip r:embed="rId3">
            <a:alphaModFix/>
          </a:blip>
          <a:srcRect/>
          <a:stretch/>
        </p:blipFill>
        <p:spPr>
          <a:xfrm>
            <a:off x="11522636" y="6113980"/>
            <a:ext cx="488733" cy="63247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D2A7C-B8E2-890E-3D1E-6417068AF1CE}"/>
              </a:ext>
            </a:extLst>
          </p:cNvPr>
          <p:cNvSpPr>
            <a:spLocks noGrp="1"/>
          </p:cNvSpPr>
          <p:nvPr>
            <p:ph type="title"/>
          </p:nvPr>
        </p:nvSpPr>
        <p:spPr/>
        <p:txBody>
          <a:bodyPr>
            <a:normAutofit fontScale="90000"/>
          </a:bodyPr>
          <a:lstStyle/>
          <a:p>
            <a:r>
              <a:rPr lang="en-US" dirty="0">
                <a:solidFill>
                  <a:srgbClr val="0070C0"/>
                </a:solidFill>
                <a:latin typeface="Georgia Pro Cond Semibold" panose="020F0502020204030204" pitchFamily="18" charset="0"/>
              </a:rPr>
              <a:t>Please Take Our Survey and Let Us Know How We Are Doing. Thoughts on the Webinar…</a:t>
            </a:r>
          </a:p>
        </p:txBody>
      </p:sp>
      <p:sp>
        <p:nvSpPr>
          <p:cNvPr id="3" name="Content Placeholder 2">
            <a:extLst>
              <a:ext uri="{FF2B5EF4-FFF2-40B4-BE49-F238E27FC236}">
                <a16:creationId xmlns:a16="http://schemas.microsoft.com/office/drawing/2014/main" id="{C472E8E0-1379-8C55-9335-A1F5D4E9B8B4}"/>
              </a:ext>
            </a:extLst>
          </p:cNvPr>
          <p:cNvSpPr>
            <a:spLocks noGrp="1"/>
          </p:cNvSpPr>
          <p:nvPr>
            <p:ph sz="half" idx="1"/>
          </p:nvPr>
        </p:nvSpPr>
        <p:spPr>
          <a:xfrm>
            <a:off x="838200" y="1959803"/>
            <a:ext cx="7897618" cy="4351338"/>
          </a:xfrm>
        </p:spPr>
        <p:txBody>
          <a:bodyPr/>
          <a:lstStyle/>
          <a:p>
            <a:pPr rtl="0">
              <a:spcBef>
                <a:spcPts val="0"/>
              </a:spcBef>
              <a:spcAft>
                <a:spcPts val="800"/>
              </a:spcAft>
            </a:pPr>
            <a:r>
              <a:rPr lang="en-US" sz="3200" i="0" u="none" strike="noStrike" dirty="0">
                <a:effectLst/>
              </a:rPr>
              <a:t>ASPIRE webinar link and QR code:</a:t>
            </a:r>
            <a:endParaRPr lang="en-US" sz="3200" dirty="0">
              <a:effectLst/>
            </a:endParaRPr>
          </a:p>
          <a:p>
            <a:pPr lvl="1"/>
            <a:r>
              <a:rPr lang="en-US" b="0" i="0" strike="noStrike" dirty="0">
                <a:effectLst/>
                <a:latin typeface="Times New Roman" panose="02020603050405020304" pitchFamily="18" charset="0"/>
              </a:rPr>
              <a:t>Take the Survey at the link below or use our QR Code</a:t>
            </a:r>
            <a:endParaRPr lang="en-US" b="0" i="0" strike="noStrike" dirty="0">
              <a:effectLst/>
              <a:latin typeface="Times New Roman" panose="02020603050405020304" pitchFamily="18" charset="0"/>
              <a:hlinkClick r:id="rId2">
                <a:extLst>
                  <a:ext uri="{A12FA001-AC4F-418D-AE19-62706E023703}">
                    <ahyp:hlinkClr xmlns:ahyp="http://schemas.microsoft.com/office/drawing/2018/hyperlinkcolor" val="tx"/>
                  </a:ext>
                </a:extLst>
              </a:hlinkClick>
            </a:endParaRPr>
          </a:p>
          <a:p>
            <a:pPr lvl="2"/>
            <a:r>
              <a:rPr lang="en-US" sz="2400" b="0" i="0" u="sng" strike="noStrike" dirty="0">
                <a:solidFill>
                  <a:srgbClr val="0563C1"/>
                </a:solidFill>
                <a:effectLst/>
                <a:latin typeface="Times New Roman" panose="02020603050405020304" pitchFamily="18" charset="0"/>
                <a:hlinkClick r:id="rId2">
                  <a:extLst>
                    <a:ext uri="{A12FA001-AC4F-418D-AE19-62706E023703}">
                      <ahyp:hlinkClr xmlns:ahyp="http://schemas.microsoft.com/office/drawing/2018/hyperlinkcolor" val="tx"/>
                    </a:ext>
                  </a:extLst>
                </a:hlinkClick>
              </a:rPr>
              <a:t>https://www.surveymonkey.com/r/APPEALwebinar</a:t>
            </a:r>
            <a:br>
              <a:rPr lang="en-US" dirty="0"/>
            </a:br>
            <a:endParaRPr lang="en-US" dirty="0"/>
          </a:p>
          <a:p>
            <a:pPr marL="457200" lvl="1" indent="0">
              <a:buNone/>
            </a:pPr>
            <a:endParaRPr lang="en-US" dirty="0"/>
          </a:p>
          <a:p>
            <a:pPr lvl="1"/>
            <a:endParaRPr lang="en-US" sz="3200" dirty="0"/>
          </a:p>
          <a:p>
            <a:r>
              <a:rPr lang="en-US" sz="3200" dirty="0"/>
              <a:t>Become a member of the APPEAL Network</a:t>
            </a:r>
          </a:p>
          <a:p>
            <a:pPr lvl="1"/>
            <a:r>
              <a:rPr lang="en-US" dirty="0"/>
              <a:t>Join us at:</a:t>
            </a:r>
          </a:p>
          <a:p>
            <a:pPr lvl="2"/>
            <a:r>
              <a:rPr lang="en-US" sz="2400" dirty="0">
                <a:solidFill>
                  <a:srgbClr val="0070C0"/>
                </a:solidFill>
                <a:hlinkClick r:id="rId3">
                  <a:extLst>
                    <a:ext uri="{A12FA001-AC4F-418D-AE19-62706E023703}">
                      <ahyp:hlinkClr xmlns:ahyp="http://schemas.microsoft.com/office/drawing/2018/hyperlinkcolor" val="tx"/>
                    </a:ext>
                  </a:extLst>
                </a:hlinkClick>
              </a:rPr>
              <a:t>https://appealforhealth.org/membership/</a:t>
            </a:r>
            <a:endParaRPr lang="en-US" sz="2400" dirty="0">
              <a:solidFill>
                <a:srgbClr val="0070C0"/>
              </a:solidFill>
            </a:endParaRPr>
          </a:p>
          <a:p>
            <a:pPr lvl="1"/>
            <a:endParaRPr lang="en-US" dirty="0"/>
          </a:p>
        </p:txBody>
      </p:sp>
      <p:pic>
        <p:nvPicPr>
          <p:cNvPr id="1028" name="Picture 4">
            <a:extLst>
              <a:ext uri="{FF2B5EF4-FFF2-40B4-BE49-F238E27FC236}">
                <a16:creationId xmlns:a16="http://schemas.microsoft.com/office/drawing/2014/main" id="{FBE48BA5-E3DB-62C3-5B3F-025C4E8C5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5027" y="2261967"/>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024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DD4B47B-00CB-4D7F-8BA3-AEDE00349AB2}"/>
              </a:ext>
            </a:extLst>
          </p:cNvPr>
          <p:cNvSpPr txBox="1"/>
          <p:nvPr/>
        </p:nvSpPr>
        <p:spPr>
          <a:xfrm>
            <a:off x="7503251" y="3794451"/>
            <a:ext cx="2041072" cy="369332"/>
          </a:xfrm>
          <a:prstGeom prst="rect">
            <a:avLst/>
          </a:prstGeom>
          <a:noFill/>
        </p:spPr>
        <p:txBody>
          <a:bodyPr wrap="square" rtlCol="0">
            <a:spAutoFit/>
          </a:bodyPr>
          <a:lstStyle/>
          <a:p>
            <a:r>
              <a:rPr lang="en-US" b="1" dirty="0">
                <a:solidFill>
                  <a:srgbClr val="0070C0"/>
                </a:solidFill>
              </a:rPr>
              <a:t>FACEBOOK</a:t>
            </a:r>
          </a:p>
        </p:txBody>
      </p:sp>
      <p:sp>
        <p:nvSpPr>
          <p:cNvPr id="13" name="TextBox 12">
            <a:extLst>
              <a:ext uri="{FF2B5EF4-FFF2-40B4-BE49-F238E27FC236}">
                <a16:creationId xmlns:a16="http://schemas.microsoft.com/office/drawing/2014/main" id="{02F6EBF9-DE9A-4498-85BE-FEE203D5061E}"/>
              </a:ext>
            </a:extLst>
          </p:cNvPr>
          <p:cNvSpPr txBox="1"/>
          <p:nvPr/>
        </p:nvSpPr>
        <p:spPr>
          <a:xfrm>
            <a:off x="9160525" y="3778381"/>
            <a:ext cx="2041072" cy="369332"/>
          </a:xfrm>
          <a:prstGeom prst="rect">
            <a:avLst/>
          </a:prstGeom>
          <a:noFill/>
        </p:spPr>
        <p:txBody>
          <a:bodyPr wrap="square" rtlCol="0">
            <a:spAutoFit/>
          </a:bodyPr>
          <a:lstStyle/>
          <a:p>
            <a:r>
              <a:rPr lang="en-US" b="1" dirty="0">
                <a:solidFill>
                  <a:srgbClr val="0070C0"/>
                </a:solidFill>
              </a:rPr>
              <a:t>TWITTER</a:t>
            </a:r>
          </a:p>
        </p:txBody>
      </p:sp>
      <p:sp>
        <p:nvSpPr>
          <p:cNvPr id="14" name="TextBox 13">
            <a:extLst>
              <a:ext uri="{FF2B5EF4-FFF2-40B4-BE49-F238E27FC236}">
                <a16:creationId xmlns:a16="http://schemas.microsoft.com/office/drawing/2014/main" id="{3CE4E874-662D-40DB-BB3D-286453343E1F}"/>
              </a:ext>
            </a:extLst>
          </p:cNvPr>
          <p:cNvSpPr txBox="1"/>
          <p:nvPr/>
        </p:nvSpPr>
        <p:spPr>
          <a:xfrm>
            <a:off x="10555738" y="3766468"/>
            <a:ext cx="2041072" cy="369332"/>
          </a:xfrm>
          <a:prstGeom prst="rect">
            <a:avLst/>
          </a:prstGeom>
          <a:noFill/>
        </p:spPr>
        <p:txBody>
          <a:bodyPr wrap="square" rtlCol="0">
            <a:spAutoFit/>
          </a:bodyPr>
          <a:lstStyle/>
          <a:p>
            <a:r>
              <a:rPr lang="en-US" b="1" dirty="0">
                <a:solidFill>
                  <a:srgbClr val="0070C0"/>
                </a:solidFill>
              </a:rPr>
              <a:t>INSTAGRAM</a:t>
            </a:r>
          </a:p>
        </p:txBody>
      </p:sp>
      <p:sp>
        <p:nvSpPr>
          <p:cNvPr id="18" name="TextBox 17">
            <a:extLst>
              <a:ext uri="{FF2B5EF4-FFF2-40B4-BE49-F238E27FC236}">
                <a16:creationId xmlns:a16="http://schemas.microsoft.com/office/drawing/2014/main" id="{5D003CCD-2538-4E66-84E5-F96689549E4D}"/>
              </a:ext>
            </a:extLst>
          </p:cNvPr>
          <p:cNvSpPr txBox="1"/>
          <p:nvPr/>
        </p:nvSpPr>
        <p:spPr>
          <a:xfrm>
            <a:off x="647815" y="772306"/>
            <a:ext cx="8676596" cy="923330"/>
          </a:xfrm>
          <a:prstGeom prst="rect">
            <a:avLst/>
          </a:prstGeom>
          <a:noFill/>
        </p:spPr>
        <p:txBody>
          <a:bodyPr wrap="square">
            <a:spAutoFit/>
          </a:bodyPr>
          <a:lstStyle/>
          <a:p>
            <a:r>
              <a:rPr kumimoji="0" lang="en-US" sz="5400" b="1" i="0" u="none" strike="noStrike" kern="1200" cap="none" spc="0" normalizeH="0" baseline="0" noProof="0" dirty="0">
                <a:ln>
                  <a:noFill/>
                </a:ln>
                <a:solidFill>
                  <a:srgbClr val="0A78BF"/>
                </a:solidFill>
                <a:effectLst/>
                <a:uLnTx/>
                <a:uFillTx/>
                <a:latin typeface="+mj-lt"/>
                <a:ea typeface="+mj-ea"/>
                <a:cs typeface="+mj-cs"/>
              </a:rPr>
              <a:t>THANK YOU</a:t>
            </a:r>
            <a:endParaRPr lang="en-US" sz="5400" b="1" dirty="0">
              <a:latin typeface="+mj-lt"/>
            </a:endParaRPr>
          </a:p>
        </p:txBody>
      </p:sp>
      <p:sp>
        <p:nvSpPr>
          <p:cNvPr id="21" name="TextBox 20">
            <a:extLst>
              <a:ext uri="{FF2B5EF4-FFF2-40B4-BE49-F238E27FC236}">
                <a16:creationId xmlns:a16="http://schemas.microsoft.com/office/drawing/2014/main" id="{9F66959B-BDA3-499D-BBAA-FE9E27705129}"/>
              </a:ext>
            </a:extLst>
          </p:cNvPr>
          <p:cNvSpPr txBox="1"/>
          <p:nvPr/>
        </p:nvSpPr>
        <p:spPr>
          <a:xfrm>
            <a:off x="8965139" y="4032947"/>
            <a:ext cx="2041072" cy="307777"/>
          </a:xfrm>
          <a:prstGeom prst="rect">
            <a:avLst/>
          </a:prstGeom>
          <a:noFill/>
        </p:spPr>
        <p:txBody>
          <a:bodyPr wrap="square" rtlCol="0">
            <a:spAutoFit/>
          </a:bodyPr>
          <a:lstStyle/>
          <a:p>
            <a:r>
              <a:rPr lang="en-US" sz="1400" b="1" dirty="0">
                <a:solidFill>
                  <a:srgbClr val="0070C0"/>
                </a:solidFill>
              </a:rPr>
              <a:t>@APPEALhealth</a:t>
            </a:r>
          </a:p>
        </p:txBody>
      </p:sp>
      <p:sp>
        <p:nvSpPr>
          <p:cNvPr id="22" name="TextBox 21">
            <a:extLst>
              <a:ext uri="{FF2B5EF4-FFF2-40B4-BE49-F238E27FC236}">
                <a16:creationId xmlns:a16="http://schemas.microsoft.com/office/drawing/2014/main" id="{01F41073-E1D0-462A-B58A-704653A4F919}"/>
              </a:ext>
            </a:extLst>
          </p:cNvPr>
          <p:cNvSpPr txBox="1"/>
          <p:nvPr/>
        </p:nvSpPr>
        <p:spPr>
          <a:xfrm>
            <a:off x="7289365" y="4037559"/>
            <a:ext cx="2174422" cy="307777"/>
          </a:xfrm>
          <a:prstGeom prst="rect">
            <a:avLst/>
          </a:prstGeom>
          <a:noFill/>
        </p:spPr>
        <p:txBody>
          <a:bodyPr wrap="square" rtlCol="0">
            <a:spAutoFit/>
          </a:bodyPr>
          <a:lstStyle/>
          <a:p>
            <a:r>
              <a:rPr lang="en-US" sz="1400" b="1" dirty="0">
                <a:solidFill>
                  <a:srgbClr val="0070C0"/>
                </a:solidFill>
              </a:rPr>
              <a:t>@appealforhealth</a:t>
            </a:r>
          </a:p>
        </p:txBody>
      </p:sp>
      <p:sp>
        <p:nvSpPr>
          <p:cNvPr id="23" name="TextBox 22">
            <a:extLst>
              <a:ext uri="{FF2B5EF4-FFF2-40B4-BE49-F238E27FC236}">
                <a16:creationId xmlns:a16="http://schemas.microsoft.com/office/drawing/2014/main" id="{CC601050-69CC-4E1D-A36F-27627BAD1C35}"/>
              </a:ext>
            </a:extLst>
          </p:cNvPr>
          <p:cNvSpPr txBox="1"/>
          <p:nvPr/>
        </p:nvSpPr>
        <p:spPr>
          <a:xfrm>
            <a:off x="10489063" y="4005774"/>
            <a:ext cx="2174422" cy="307777"/>
          </a:xfrm>
          <a:prstGeom prst="rect">
            <a:avLst/>
          </a:prstGeom>
          <a:noFill/>
        </p:spPr>
        <p:txBody>
          <a:bodyPr wrap="square" rtlCol="0">
            <a:spAutoFit/>
          </a:bodyPr>
          <a:lstStyle/>
          <a:p>
            <a:r>
              <a:rPr lang="en-US" sz="1400" b="1" dirty="0">
                <a:solidFill>
                  <a:srgbClr val="0070C0"/>
                </a:solidFill>
              </a:rPr>
              <a:t>@appealforhealth</a:t>
            </a:r>
          </a:p>
        </p:txBody>
      </p:sp>
      <p:sp>
        <p:nvSpPr>
          <p:cNvPr id="24" name="TextBox 23">
            <a:extLst>
              <a:ext uri="{FF2B5EF4-FFF2-40B4-BE49-F238E27FC236}">
                <a16:creationId xmlns:a16="http://schemas.microsoft.com/office/drawing/2014/main" id="{F74BC88F-D314-46D6-AF60-AC40649BB1C0}"/>
              </a:ext>
            </a:extLst>
          </p:cNvPr>
          <p:cNvSpPr txBox="1"/>
          <p:nvPr/>
        </p:nvSpPr>
        <p:spPr>
          <a:xfrm>
            <a:off x="7461334" y="4421211"/>
            <a:ext cx="4310742" cy="830997"/>
          </a:xfrm>
          <a:prstGeom prst="rect">
            <a:avLst/>
          </a:prstGeom>
          <a:noFill/>
        </p:spPr>
        <p:txBody>
          <a:bodyPr wrap="square" rtlCol="0">
            <a:spAutoFit/>
          </a:bodyPr>
          <a:lstStyle/>
          <a:p>
            <a:pPr algn="ctr" rtl="0">
              <a:spcBef>
                <a:spcPts val="0"/>
              </a:spcBef>
              <a:spcAft>
                <a:spcPts val="0"/>
              </a:spcAft>
            </a:pPr>
            <a:r>
              <a:rPr lang="en-US" sz="1600" b="1" i="0" u="none" strike="noStrike" dirty="0">
                <a:solidFill>
                  <a:srgbClr val="0070C0"/>
                </a:solidFill>
                <a:effectLst/>
              </a:rPr>
              <a:t>https://appealforhealth.org/</a:t>
            </a:r>
            <a:endParaRPr lang="en-US" sz="1600" b="0" dirty="0">
              <a:solidFill>
                <a:srgbClr val="0070C0"/>
              </a:solidFill>
              <a:effectLst/>
            </a:endParaRPr>
          </a:p>
          <a:p>
            <a:br>
              <a:rPr lang="en-US" sz="1600" dirty="0">
                <a:solidFill>
                  <a:srgbClr val="0070C0"/>
                </a:solidFill>
              </a:rPr>
            </a:br>
            <a:endParaRPr lang="en-US" sz="1600" dirty="0">
              <a:solidFill>
                <a:srgbClr val="0070C0"/>
              </a:solidFill>
            </a:endParaRPr>
          </a:p>
        </p:txBody>
      </p:sp>
      <p:pic>
        <p:nvPicPr>
          <p:cNvPr id="6" name="Picture 5">
            <a:extLst>
              <a:ext uri="{FF2B5EF4-FFF2-40B4-BE49-F238E27FC236}">
                <a16:creationId xmlns:a16="http://schemas.microsoft.com/office/drawing/2014/main" id="{C80D59D3-9F16-44BC-BAEE-23BF5D40AD25}"/>
              </a:ext>
            </a:extLst>
          </p:cNvPr>
          <p:cNvPicPr>
            <a:picLocks noChangeAspect="1"/>
          </p:cNvPicPr>
          <p:nvPr/>
        </p:nvPicPr>
        <p:blipFill>
          <a:blip r:embed="rId3"/>
          <a:stretch>
            <a:fillRect/>
          </a:stretch>
        </p:blipFill>
        <p:spPr>
          <a:xfrm>
            <a:off x="7718761" y="2960458"/>
            <a:ext cx="805026" cy="817804"/>
          </a:xfrm>
          <a:prstGeom prst="rect">
            <a:avLst/>
          </a:prstGeom>
        </p:spPr>
      </p:pic>
      <p:pic>
        <p:nvPicPr>
          <p:cNvPr id="8" name="Picture 7">
            <a:extLst>
              <a:ext uri="{FF2B5EF4-FFF2-40B4-BE49-F238E27FC236}">
                <a16:creationId xmlns:a16="http://schemas.microsoft.com/office/drawing/2014/main" id="{FE2CCD21-D7D1-4C59-BA89-52178FBA31EC}"/>
              </a:ext>
            </a:extLst>
          </p:cNvPr>
          <p:cNvPicPr>
            <a:picLocks noChangeAspect="1"/>
          </p:cNvPicPr>
          <p:nvPr/>
        </p:nvPicPr>
        <p:blipFill>
          <a:blip r:embed="rId4"/>
          <a:stretch>
            <a:fillRect/>
          </a:stretch>
        </p:blipFill>
        <p:spPr>
          <a:xfrm>
            <a:off x="10771248" y="2954882"/>
            <a:ext cx="805026" cy="767870"/>
          </a:xfrm>
          <a:prstGeom prst="rect">
            <a:avLst/>
          </a:prstGeom>
        </p:spPr>
      </p:pic>
      <p:pic>
        <p:nvPicPr>
          <p:cNvPr id="10" name="Picture 9">
            <a:extLst>
              <a:ext uri="{FF2B5EF4-FFF2-40B4-BE49-F238E27FC236}">
                <a16:creationId xmlns:a16="http://schemas.microsoft.com/office/drawing/2014/main" id="{40465FC3-7A49-4ED5-A1DB-510651C9B373}"/>
              </a:ext>
            </a:extLst>
          </p:cNvPr>
          <p:cNvPicPr>
            <a:picLocks noChangeAspect="1"/>
          </p:cNvPicPr>
          <p:nvPr/>
        </p:nvPicPr>
        <p:blipFill>
          <a:blip r:embed="rId5"/>
          <a:stretch>
            <a:fillRect/>
          </a:stretch>
        </p:blipFill>
        <p:spPr>
          <a:xfrm>
            <a:off x="9258182" y="2965168"/>
            <a:ext cx="805026" cy="753088"/>
          </a:xfrm>
          <a:prstGeom prst="rect">
            <a:avLst/>
          </a:prstGeom>
        </p:spPr>
      </p:pic>
      <p:pic>
        <p:nvPicPr>
          <p:cNvPr id="17" name="Picture 16">
            <a:extLst>
              <a:ext uri="{FF2B5EF4-FFF2-40B4-BE49-F238E27FC236}">
                <a16:creationId xmlns:a16="http://schemas.microsoft.com/office/drawing/2014/main" id="{65A7CDA7-8F0A-4A5D-972E-234382CCC902}"/>
              </a:ext>
            </a:extLst>
          </p:cNvPr>
          <p:cNvPicPr>
            <a:picLocks noChangeAspect="1"/>
          </p:cNvPicPr>
          <p:nvPr/>
        </p:nvPicPr>
        <p:blipFill>
          <a:blip r:embed="rId6"/>
          <a:stretch>
            <a:fillRect/>
          </a:stretch>
        </p:blipFill>
        <p:spPr>
          <a:xfrm>
            <a:off x="7757790" y="2359319"/>
            <a:ext cx="582186" cy="510410"/>
          </a:xfrm>
          <a:prstGeom prst="rect">
            <a:avLst/>
          </a:prstGeom>
        </p:spPr>
      </p:pic>
      <p:pic>
        <p:nvPicPr>
          <p:cNvPr id="26" name="Picture 25">
            <a:extLst>
              <a:ext uri="{FF2B5EF4-FFF2-40B4-BE49-F238E27FC236}">
                <a16:creationId xmlns:a16="http://schemas.microsoft.com/office/drawing/2014/main" id="{1AF1FC5C-C305-450F-B106-FF643F093E7F}"/>
              </a:ext>
            </a:extLst>
          </p:cNvPr>
          <p:cNvPicPr>
            <a:picLocks noChangeAspect="1"/>
          </p:cNvPicPr>
          <p:nvPr/>
        </p:nvPicPr>
        <p:blipFill>
          <a:blip r:embed="rId7"/>
          <a:stretch>
            <a:fillRect/>
          </a:stretch>
        </p:blipFill>
        <p:spPr>
          <a:xfrm>
            <a:off x="11432728" y="5808951"/>
            <a:ext cx="677498" cy="962761"/>
          </a:xfrm>
          <a:prstGeom prst="rect">
            <a:avLst/>
          </a:prstGeom>
        </p:spPr>
      </p:pic>
      <p:sp>
        <p:nvSpPr>
          <p:cNvPr id="2" name="TextBox 1">
            <a:extLst>
              <a:ext uri="{FF2B5EF4-FFF2-40B4-BE49-F238E27FC236}">
                <a16:creationId xmlns:a16="http://schemas.microsoft.com/office/drawing/2014/main" id="{BC4263B3-78A0-4839-90A4-1EAB9F1990DA}"/>
              </a:ext>
            </a:extLst>
          </p:cNvPr>
          <p:cNvSpPr txBox="1"/>
          <p:nvPr/>
        </p:nvSpPr>
        <p:spPr>
          <a:xfrm>
            <a:off x="8328401" y="2457977"/>
            <a:ext cx="3875049" cy="646331"/>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A78BF"/>
                </a:solidFill>
                <a:effectLst/>
                <a:uLnTx/>
                <a:uFillTx/>
                <a:latin typeface="Arial Black" panose="020B0A04020102020204"/>
                <a:ea typeface="+mj-ea"/>
                <a:cs typeface="+mj-cs"/>
              </a:rPr>
              <a:t>Find us on </a:t>
            </a:r>
            <a:r>
              <a:rPr lang="en-US" b="1" dirty="0">
                <a:solidFill>
                  <a:srgbClr val="0A78BF"/>
                </a:solidFill>
                <a:latin typeface="Arial Black" panose="020B0A04020102020204"/>
                <a:ea typeface="+mj-ea"/>
                <a:cs typeface="+mj-cs"/>
              </a:rPr>
              <a:t>our</a:t>
            </a:r>
            <a:r>
              <a:rPr kumimoji="0" lang="en-US" sz="1800" b="1" i="0" u="none" strike="noStrike" kern="1200" cap="none" spc="0" normalizeH="0" baseline="0" noProof="0" dirty="0">
                <a:ln>
                  <a:noFill/>
                </a:ln>
                <a:solidFill>
                  <a:srgbClr val="0A78BF"/>
                </a:solidFill>
                <a:effectLst/>
                <a:uLnTx/>
                <a:uFillTx/>
                <a:latin typeface="Arial Black" panose="020B0A04020102020204"/>
                <a:ea typeface="+mj-ea"/>
                <a:cs typeface="+mj-cs"/>
              </a:rPr>
              <a:t> Socials</a:t>
            </a:r>
            <a:endParaRPr lang="en-US" sz="1800" dirty="0"/>
          </a:p>
          <a:p>
            <a:endParaRPr lang="en-US" dirty="0"/>
          </a:p>
        </p:txBody>
      </p:sp>
      <p:sp>
        <p:nvSpPr>
          <p:cNvPr id="16" name="Content Placeholder 2">
            <a:extLst>
              <a:ext uri="{FF2B5EF4-FFF2-40B4-BE49-F238E27FC236}">
                <a16:creationId xmlns:a16="http://schemas.microsoft.com/office/drawing/2014/main" id="{577113A9-2FF0-4438-826D-9BC53605F4A8}"/>
              </a:ext>
            </a:extLst>
          </p:cNvPr>
          <p:cNvSpPr>
            <a:spLocks noGrp="1"/>
          </p:cNvSpPr>
          <p:nvPr>
            <p:ph idx="1"/>
          </p:nvPr>
        </p:nvSpPr>
        <p:spPr>
          <a:xfrm>
            <a:off x="712848" y="2614524"/>
            <a:ext cx="10058400" cy="4023360"/>
          </a:xfrm>
        </p:spPr>
        <p:txBody>
          <a:bodyPr>
            <a:normAutofit lnSpcReduction="10000"/>
          </a:bodyPr>
          <a:lstStyle/>
          <a:p>
            <a:endParaRPr lang="en-US" sz="1800" b="1" dirty="0">
              <a:solidFill>
                <a:srgbClr val="0070C0"/>
              </a:solidFill>
            </a:endParaRPr>
          </a:p>
          <a:p>
            <a:r>
              <a:rPr lang="en-US" sz="1800" b="1" dirty="0">
                <a:solidFill>
                  <a:srgbClr val="0070C0"/>
                </a:solidFill>
              </a:rPr>
              <a:t>Michelle Jeu, MPH</a:t>
            </a:r>
            <a:endParaRPr lang="en-US" sz="1800" b="1" i="0" dirty="0">
              <a:solidFill>
                <a:srgbClr val="0070C0"/>
              </a:solidFill>
            </a:endParaRPr>
          </a:p>
          <a:p>
            <a:r>
              <a:rPr lang="en-US" sz="1400" b="1" i="1" dirty="0">
                <a:solidFill>
                  <a:srgbClr val="0070C0"/>
                </a:solidFill>
                <a:cs typeface="Calibri Light" panose="020F0302020204030204" pitchFamily="34" charset="0"/>
              </a:rPr>
              <a:t>Program Coordinator of ASPIRE Program at APPEAL</a:t>
            </a:r>
          </a:p>
          <a:p>
            <a:r>
              <a:rPr lang="en-US" sz="1400" b="1" dirty="0">
                <a:solidFill>
                  <a:srgbClr val="0070C0"/>
                </a:solidFill>
                <a:cs typeface="Calibri Light" panose="020F0302020204030204" pitchFamily="34" charset="0"/>
              </a:rPr>
              <a:t>510.214.3626</a:t>
            </a:r>
          </a:p>
          <a:p>
            <a:r>
              <a:rPr lang="en-US" sz="1400" b="1" dirty="0">
                <a:solidFill>
                  <a:srgbClr val="0070C0"/>
                </a:solidFill>
                <a:cs typeface="Calibri Light" panose="020F0302020204030204" pitchFamily="34" charset="0"/>
                <a:hlinkClick r:id="rId8">
                  <a:extLst>
                    <a:ext uri="{A12FA001-AC4F-418D-AE19-62706E023703}">
                      <ahyp:hlinkClr xmlns:ahyp="http://schemas.microsoft.com/office/drawing/2018/hyperlinkcolor" val="tx"/>
                    </a:ext>
                  </a:extLst>
                </a:hlinkClick>
              </a:rPr>
              <a:t>mjeu@appealforhealth.org</a:t>
            </a:r>
            <a:endParaRPr lang="en-US" sz="1400" b="1" dirty="0">
              <a:solidFill>
                <a:srgbClr val="0070C0"/>
              </a:solidFill>
              <a:cs typeface="Calibri Light" panose="020F0302020204030204" pitchFamily="34" charset="0"/>
            </a:endParaRPr>
          </a:p>
          <a:p>
            <a:endParaRPr lang="en-US" sz="2000" b="1" dirty="0">
              <a:solidFill>
                <a:srgbClr val="0070C0"/>
              </a:solidFill>
              <a:cs typeface="Calibri Light" panose="020F0302020204030204" pitchFamily="34" charset="0"/>
            </a:endParaRPr>
          </a:p>
          <a:p>
            <a:endParaRPr lang="en-US" b="1" i="1" dirty="0">
              <a:solidFill>
                <a:srgbClr val="0070C0"/>
              </a:solidFill>
              <a:cs typeface="Calibri Light" panose="020F0302020204030204" pitchFamily="34" charset="0"/>
            </a:endParaRPr>
          </a:p>
          <a:p>
            <a:endParaRPr lang="en-US" b="1" i="1" dirty="0">
              <a:solidFill>
                <a:srgbClr val="0070C0"/>
              </a:solidFill>
              <a:cs typeface="Calibri Light" panose="020F0302020204030204" pitchFamily="34" charset="0"/>
            </a:endParaRPr>
          </a:p>
          <a:p>
            <a:r>
              <a:rPr lang="en-US" sz="3100" b="1" i="1" dirty="0">
                <a:solidFill>
                  <a:srgbClr val="0070C0"/>
                </a:solidFill>
                <a:cs typeface="Calibri Light" panose="020F0302020204030204" pitchFamily="34" charset="0"/>
              </a:rPr>
              <a:t>Asian Pacific Partners for Empowerment, Advocacy, and Leadership</a:t>
            </a:r>
          </a:p>
          <a:p>
            <a:endParaRPr lang="en-US" sz="3100" b="1" i="1" dirty="0">
              <a:solidFill>
                <a:srgbClr val="0070C0"/>
              </a:solidFill>
              <a:cs typeface="Calibri Light" panose="020F0302020204030204" pitchFamily="34" charset="0"/>
            </a:endParaRPr>
          </a:p>
          <a:p>
            <a:endParaRPr lang="en-US" sz="3100" b="1" i="1" dirty="0">
              <a:solidFill>
                <a:srgbClr val="0070C0"/>
              </a:solidFill>
              <a:cs typeface="Calibri Light" panose="020F0302020204030204" pitchFamily="34" charset="0"/>
            </a:endParaRPr>
          </a:p>
          <a:p>
            <a:endParaRPr lang="en-US" dirty="0"/>
          </a:p>
        </p:txBody>
      </p:sp>
    </p:spTree>
    <p:extLst>
      <p:ext uri="{BB962C8B-B14F-4D97-AF65-F5344CB8AC3E}">
        <p14:creationId xmlns:p14="http://schemas.microsoft.com/office/powerpoint/2010/main" val="342354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22" grpId="0"/>
      <p:bldP spid="23" grpId="0"/>
      <p:bldP spid="2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7"/>
          <p:cNvSpPr txBox="1">
            <a:spLocks noGrp="1"/>
          </p:cNvSpPr>
          <p:nvPr>
            <p:ph type="title" idx="4294967295"/>
          </p:nvPr>
        </p:nvSpPr>
        <p:spPr>
          <a:xfrm>
            <a:off x="415633" y="667900"/>
            <a:ext cx="4942000" cy="3345200"/>
          </a:xfrm>
          <a:prstGeom prst="rect">
            <a:avLst/>
          </a:prstGeom>
        </p:spPr>
        <p:txBody>
          <a:bodyPr spcFirstLastPara="1" wrap="square" lIns="121900" tIns="121900" rIns="121900" bIns="121900" anchor="t" anchorCtr="0">
            <a:normAutofit/>
          </a:bodyPr>
          <a:lstStyle/>
          <a:p>
            <a:r>
              <a:rPr lang="en" b="1" dirty="0">
                <a:solidFill>
                  <a:srgbClr val="2C155C"/>
                </a:solidFill>
              </a:rPr>
              <a:t>Agenda</a:t>
            </a:r>
            <a:endParaRPr b="1" dirty="0">
              <a:solidFill>
                <a:srgbClr val="2C155C"/>
              </a:solidFill>
            </a:endParaRPr>
          </a:p>
        </p:txBody>
      </p:sp>
      <p:sp>
        <p:nvSpPr>
          <p:cNvPr id="156" name="Google Shape;156;p27"/>
          <p:cNvSpPr txBox="1">
            <a:spLocks noGrp="1"/>
          </p:cNvSpPr>
          <p:nvPr>
            <p:ph type="body" idx="4294967295"/>
          </p:nvPr>
        </p:nvSpPr>
        <p:spPr>
          <a:xfrm>
            <a:off x="415633" y="1624500"/>
            <a:ext cx="8891600" cy="5464800"/>
          </a:xfrm>
          <a:prstGeom prst="rect">
            <a:avLst/>
          </a:prstGeom>
        </p:spPr>
        <p:txBody>
          <a:bodyPr spcFirstLastPara="1" wrap="square" lIns="121900" tIns="121900" rIns="121900" bIns="121900" anchor="t" anchorCtr="0">
            <a:normAutofit/>
          </a:bodyPr>
          <a:lstStyle/>
          <a:p>
            <a:pPr marL="609585" indent="-440256">
              <a:lnSpc>
                <a:spcPct val="100000"/>
              </a:lnSpc>
              <a:buClr>
                <a:srgbClr val="685A8C"/>
              </a:buClr>
              <a:buSzPts val="1600"/>
              <a:buFont typeface="Roboto"/>
              <a:buChar char="❏"/>
            </a:pPr>
            <a:r>
              <a:rPr lang="en" sz="2133" dirty="0">
                <a:solidFill>
                  <a:srgbClr val="685A8C"/>
                </a:solidFill>
              </a:rPr>
              <a:t>Introduction of the Webinar </a:t>
            </a:r>
          </a:p>
          <a:p>
            <a:pPr marL="609585" indent="-440256">
              <a:lnSpc>
                <a:spcPct val="100000"/>
              </a:lnSpc>
              <a:buClr>
                <a:srgbClr val="685A8C"/>
              </a:buClr>
              <a:buSzPts val="1600"/>
              <a:buFont typeface="Roboto"/>
              <a:buChar char="❏"/>
            </a:pPr>
            <a:r>
              <a:rPr lang="en-US" sz="2133" dirty="0">
                <a:solidFill>
                  <a:srgbClr val="685A8C"/>
                </a:solidFill>
              </a:rPr>
              <a:t>Housekeeping </a:t>
            </a:r>
            <a:endParaRPr sz="2133" dirty="0">
              <a:solidFill>
                <a:srgbClr val="685A8C"/>
              </a:solidFill>
            </a:endParaRPr>
          </a:p>
          <a:p>
            <a:pPr marL="609585" indent="-440256">
              <a:lnSpc>
                <a:spcPct val="100000"/>
              </a:lnSpc>
              <a:buClr>
                <a:srgbClr val="685A8C"/>
              </a:buClr>
              <a:buSzPts val="1600"/>
              <a:buFont typeface="Roboto"/>
              <a:buChar char="❏"/>
            </a:pPr>
            <a:r>
              <a:rPr lang="en" sz="2133" dirty="0">
                <a:solidFill>
                  <a:srgbClr val="685A8C"/>
                </a:solidFill>
              </a:rPr>
              <a:t>Presentation by Vayong Moua</a:t>
            </a:r>
            <a:endParaRPr sz="2133" dirty="0">
              <a:solidFill>
                <a:srgbClr val="685A8C"/>
              </a:solidFill>
            </a:endParaRPr>
          </a:p>
          <a:p>
            <a:pPr marL="609585" indent="-440256">
              <a:lnSpc>
                <a:spcPct val="100000"/>
              </a:lnSpc>
              <a:buClr>
                <a:srgbClr val="685A8C"/>
              </a:buClr>
              <a:buSzPts val="1600"/>
              <a:buChar char="❏"/>
            </a:pPr>
            <a:r>
              <a:rPr lang="en" sz="2133" dirty="0">
                <a:solidFill>
                  <a:srgbClr val="685A8C"/>
                </a:solidFill>
              </a:rPr>
              <a:t>Presentation by Ladine Chan</a:t>
            </a:r>
            <a:endParaRPr sz="2133" dirty="0">
              <a:solidFill>
                <a:srgbClr val="685A8C"/>
              </a:solidFill>
            </a:endParaRPr>
          </a:p>
          <a:p>
            <a:pPr marL="609585" indent="-440256">
              <a:lnSpc>
                <a:spcPct val="100000"/>
              </a:lnSpc>
              <a:buClr>
                <a:srgbClr val="685A8C"/>
              </a:buClr>
              <a:buSzPts val="1600"/>
              <a:buFont typeface="Roboto"/>
              <a:buChar char="❏"/>
            </a:pPr>
            <a:r>
              <a:rPr lang="en" sz="2133" dirty="0">
                <a:solidFill>
                  <a:srgbClr val="685A8C"/>
                </a:solidFill>
              </a:rPr>
              <a:t>Panel Discussion </a:t>
            </a:r>
            <a:endParaRPr sz="2133" dirty="0">
              <a:solidFill>
                <a:srgbClr val="685A8C"/>
              </a:solidFill>
            </a:endParaRPr>
          </a:p>
          <a:p>
            <a:pPr marL="609585" indent="-440256">
              <a:lnSpc>
                <a:spcPct val="100000"/>
              </a:lnSpc>
              <a:buClr>
                <a:srgbClr val="685A8C"/>
              </a:buClr>
              <a:buSzPts val="1600"/>
              <a:buFont typeface="Roboto"/>
              <a:buChar char="❏"/>
            </a:pPr>
            <a:r>
              <a:rPr lang="en" sz="2133" dirty="0">
                <a:solidFill>
                  <a:srgbClr val="685A8C"/>
                </a:solidFill>
              </a:rPr>
              <a:t>Q &amp; A   </a:t>
            </a:r>
            <a:endParaRPr sz="2133" dirty="0">
              <a:solidFill>
                <a:srgbClr val="685A8C"/>
              </a:solidFill>
            </a:endParaRPr>
          </a:p>
          <a:p>
            <a:pPr marL="609585" indent="-440256">
              <a:lnSpc>
                <a:spcPct val="100000"/>
              </a:lnSpc>
              <a:buClr>
                <a:srgbClr val="685A8C"/>
              </a:buClr>
              <a:buSzPts val="1600"/>
              <a:buFont typeface="Roboto"/>
              <a:buChar char="❏"/>
            </a:pPr>
            <a:r>
              <a:rPr lang="en" sz="2133" dirty="0">
                <a:solidFill>
                  <a:srgbClr val="685A8C"/>
                </a:solidFill>
              </a:rPr>
              <a:t>Closing </a:t>
            </a:r>
            <a:endParaRPr dirty="0">
              <a:solidFill>
                <a:srgbClr val="685A8C"/>
              </a:solidFill>
            </a:endParaRPr>
          </a:p>
        </p:txBody>
      </p:sp>
      <p:sp>
        <p:nvSpPr>
          <p:cNvPr id="157" name="Google Shape;157;p27"/>
          <p:cNvSpPr/>
          <p:nvPr/>
        </p:nvSpPr>
        <p:spPr>
          <a:xfrm>
            <a:off x="-1" y="6430220"/>
            <a:ext cx="12192000" cy="167600"/>
          </a:xfrm>
          <a:prstGeom prst="rect">
            <a:avLst/>
          </a:prstGeom>
          <a:solidFill>
            <a:srgbClr val="2C155C"/>
          </a:solidFill>
          <a:ln w="12700" cap="flat" cmpd="sng">
            <a:solidFill>
              <a:srgbClr val="2C155C"/>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pic>
        <p:nvPicPr>
          <p:cNvPr id="158" name="Google Shape;158;p27"/>
          <p:cNvPicPr preferRelativeResize="0"/>
          <p:nvPr/>
        </p:nvPicPr>
        <p:blipFill rotWithShape="1">
          <a:blip r:embed="rId3">
            <a:alphaModFix/>
          </a:blip>
          <a:srcRect/>
          <a:stretch/>
        </p:blipFill>
        <p:spPr>
          <a:xfrm>
            <a:off x="11522636" y="6113980"/>
            <a:ext cx="488733" cy="632477"/>
          </a:xfrm>
          <a:prstGeom prst="rect">
            <a:avLst/>
          </a:prstGeom>
          <a:noFill/>
          <a:ln>
            <a:noFill/>
          </a:ln>
        </p:spPr>
      </p:pic>
      <p:pic>
        <p:nvPicPr>
          <p:cNvPr id="159" name="Google Shape;159;p27"/>
          <p:cNvPicPr preferRelativeResize="0"/>
          <p:nvPr/>
        </p:nvPicPr>
        <p:blipFill rotWithShape="1">
          <a:blip r:embed="rId4">
            <a:alphaModFix/>
          </a:blip>
          <a:srcRect/>
          <a:stretch/>
        </p:blipFill>
        <p:spPr>
          <a:xfrm>
            <a:off x="8915894" y="355251"/>
            <a:ext cx="2737500" cy="39705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idx="4294967295"/>
          </p:nvPr>
        </p:nvSpPr>
        <p:spPr>
          <a:xfrm>
            <a:off x="550333" y="674100"/>
            <a:ext cx="10242000" cy="2530800"/>
          </a:xfrm>
          <a:prstGeom prst="rect">
            <a:avLst/>
          </a:prstGeom>
        </p:spPr>
        <p:txBody>
          <a:bodyPr spcFirstLastPara="1" wrap="square" lIns="121900" tIns="121900" rIns="121900" bIns="121900" anchor="t" anchorCtr="0">
            <a:normAutofit/>
          </a:bodyPr>
          <a:lstStyle/>
          <a:p>
            <a:pPr>
              <a:buClr>
                <a:schemeClr val="dk1"/>
              </a:buClr>
              <a:buSzPts val="1100"/>
            </a:pPr>
            <a:r>
              <a:rPr lang="en">
                <a:solidFill>
                  <a:srgbClr val="2C155C"/>
                </a:solidFill>
                <a:latin typeface="Merriweather"/>
                <a:ea typeface="Merriweather"/>
                <a:cs typeface="Merriweather"/>
                <a:sym typeface="Merriweather"/>
              </a:rPr>
              <a:t>Webinar</a:t>
            </a:r>
            <a:r>
              <a:rPr lang="en">
                <a:solidFill>
                  <a:srgbClr val="2C155C"/>
                </a:solidFill>
              </a:rPr>
              <a:t> </a:t>
            </a:r>
            <a:r>
              <a:rPr lang="en">
                <a:solidFill>
                  <a:srgbClr val="2C155C"/>
                </a:solidFill>
                <a:latin typeface="Merriweather"/>
                <a:ea typeface="Merriweather"/>
                <a:cs typeface="Merriweather"/>
                <a:sym typeface="Merriweather"/>
              </a:rPr>
              <a:t>Housekeeping:</a:t>
            </a:r>
            <a:r>
              <a:rPr lang="en">
                <a:solidFill>
                  <a:srgbClr val="685A8C"/>
                </a:solidFill>
                <a:latin typeface="Merriweather"/>
                <a:ea typeface="Merriweather"/>
                <a:cs typeface="Merriweather"/>
                <a:sym typeface="Merriweather"/>
              </a:rPr>
              <a:t> </a:t>
            </a:r>
            <a:endParaRPr b="1">
              <a:solidFill>
                <a:srgbClr val="685A8C"/>
              </a:solidFill>
            </a:endParaRPr>
          </a:p>
        </p:txBody>
      </p:sp>
      <p:sp>
        <p:nvSpPr>
          <p:cNvPr id="165" name="Google Shape;165;p28"/>
          <p:cNvSpPr txBox="1">
            <a:spLocks noGrp="1"/>
          </p:cNvSpPr>
          <p:nvPr>
            <p:ph type="body" idx="4294967295"/>
          </p:nvPr>
        </p:nvSpPr>
        <p:spPr>
          <a:xfrm>
            <a:off x="361700" y="1558767"/>
            <a:ext cx="11360800" cy="4555200"/>
          </a:xfrm>
          <a:prstGeom prst="rect">
            <a:avLst/>
          </a:prstGeom>
        </p:spPr>
        <p:txBody>
          <a:bodyPr spcFirstLastPara="1" wrap="square" lIns="121900" tIns="121900" rIns="121900" bIns="121900" anchor="t" anchorCtr="0">
            <a:normAutofit/>
          </a:bodyPr>
          <a:lstStyle/>
          <a:p>
            <a:pPr marL="609585" indent="-440256">
              <a:spcBef>
                <a:spcPts val="1600"/>
              </a:spcBef>
              <a:buClr>
                <a:srgbClr val="685A8C"/>
              </a:buClr>
              <a:buSzPts val="1600"/>
              <a:buFont typeface="Roboto"/>
              <a:buChar char="❏"/>
            </a:pPr>
            <a:r>
              <a:rPr lang="en" sz="2133" dirty="0">
                <a:solidFill>
                  <a:srgbClr val="473A94"/>
                </a:solidFill>
                <a:highlight>
                  <a:schemeClr val="lt1"/>
                </a:highlight>
              </a:rPr>
              <a:t>This is a webinar format zoom call: your video and mic is off throughout the entire webinar.</a:t>
            </a:r>
            <a:endParaRPr sz="2133" dirty="0">
              <a:solidFill>
                <a:srgbClr val="473A94"/>
              </a:solidFill>
              <a:highlight>
                <a:schemeClr val="lt1"/>
              </a:highlight>
            </a:endParaRPr>
          </a:p>
          <a:p>
            <a:pPr marL="609585" indent="-440256">
              <a:buClr>
                <a:srgbClr val="685A8C"/>
              </a:buClr>
              <a:buSzPts val="1600"/>
              <a:buFont typeface="Roboto"/>
              <a:buChar char="❏"/>
            </a:pPr>
            <a:r>
              <a:rPr lang="en" sz="2133" dirty="0">
                <a:solidFill>
                  <a:srgbClr val="473A94"/>
                </a:solidFill>
                <a:highlight>
                  <a:schemeClr val="lt1"/>
                </a:highlight>
              </a:rPr>
              <a:t>Ask your questions for the speakers by clicking the q &amp; a icon on the bottom and then clicking to all panelists and attendees.</a:t>
            </a:r>
            <a:endParaRPr sz="2133" dirty="0">
              <a:solidFill>
                <a:srgbClr val="473A94"/>
              </a:solidFill>
              <a:highlight>
                <a:schemeClr val="lt1"/>
              </a:highlight>
            </a:endParaRPr>
          </a:p>
          <a:p>
            <a:pPr marL="609585" indent="-440256">
              <a:buClr>
                <a:srgbClr val="685A8C"/>
              </a:buClr>
              <a:buSzPts val="1600"/>
              <a:buFont typeface="Roboto"/>
              <a:buChar char="❏"/>
            </a:pPr>
            <a:r>
              <a:rPr lang="en" sz="2133" dirty="0">
                <a:solidFill>
                  <a:srgbClr val="473A94"/>
                </a:solidFill>
                <a:highlight>
                  <a:schemeClr val="lt1"/>
                </a:highlight>
              </a:rPr>
              <a:t>If you have any other comments to the speakers, please drop those into the chat box.</a:t>
            </a:r>
            <a:endParaRPr sz="2133" dirty="0">
              <a:solidFill>
                <a:srgbClr val="473A94"/>
              </a:solidFill>
              <a:highlight>
                <a:schemeClr val="lt1"/>
              </a:highlight>
            </a:endParaRPr>
          </a:p>
          <a:p>
            <a:pPr marL="609585" indent="-440256">
              <a:buClr>
                <a:srgbClr val="685A8C"/>
              </a:buClr>
              <a:buSzPts val="1600"/>
              <a:buFont typeface="Roboto"/>
              <a:buChar char="❏"/>
            </a:pPr>
            <a:r>
              <a:rPr lang="en" sz="2133" dirty="0">
                <a:solidFill>
                  <a:srgbClr val="473A94"/>
                </a:solidFill>
                <a:highlight>
                  <a:schemeClr val="lt1"/>
                </a:highlight>
              </a:rPr>
              <a:t>If you have any technical questions our technical support team Josh </a:t>
            </a:r>
            <a:r>
              <a:rPr lang="en" sz="2133">
                <a:solidFill>
                  <a:srgbClr val="473A94"/>
                </a:solidFill>
                <a:highlight>
                  <a:schemeClr val="lt1"/>
                </a:highlight>
              </a:rPr>
              <a:t>and myself </a:t>
            </a:r>
            <a:r>
              <a:rPr lang="en" sz="2133" dirty="0">
                <a:solidFill>
                  <a:srgbClr val="473A94"/>
                </a:solidFill>
                <a:highlight>
                  <a:schemeClr val="lt1"/>
                </a:highlight>
              </a:rPr>
              <a:t>are on this call to help you. Please chat if needed. </a:t>
            </a:r>
            <a:endParaRPr sz="2133" dirty="0">
              <a:solidFill>
                <a:srgbClr val="473A94"/>
              </a:solidFill>
              <a:highlight>
                <a:schemeClr val="lt1"/>
              </a:highlight>
            </a:endParaRPr>
          </a:p>
          <a:p>
            <a:pPr marL="609585" indent="-440256">
              <a:buClr>
                <a:srgbClr val="685A8C"/>
              </a:buClr>
              <a:buSzPts val="1600"/>
              <a:buFont typeface="Roboto"/>
              <a:buChar char="❏"/>
            </a:pPr>
            <a:r>
              <a:rPr lang="en" sz="2133" dirty="0">
                <a:solidFill>
                  <a:srgbClr val="473A94"/>
                </a:solidFill>
                <a:highlight>
                  <a:schemeClr val="lt1"/>
                </a:highlight>
              </a:rPr>
              <a:t>The webinar will be recorded and will be posted on designated program websites for participants to view.</a:t>
            </a:r>
            <a:endParaRPr sz="2133" dirty="0">
              <a:solidFill>
                <a:srgbClr val="473A94"/>
              </a:solidFill>
              <a:highlight>
                <a:schemeClr val="lt1"/>
              </a:highlight>
            </a:endParaRPr>
          </a:p>
          <a:p>
            <a:pPr marL="609585" indent="-440256">
              <a:lnSpc>
                <a:spcPct val="100000"/>
              </a:lnSpc>
              <a:buClr>
                <a:srgbClr val="685A8C"/>
              </a:buClr>
              <a:buSzPts val="1600"/>
              <a:buFont typeface="Roboto"/>
              <a:buChar char="❏"/>
            </a:pPr>
            <a:r>
              <a:rPr lang="en" sz="2133" dirty="0">
                <a:solidFill>
                  <a:srgbClr val="473A94"/>
                </a:solidFill>
                <a:highlight>
                  <a:schemeClr val="lt1"/>
                </a:highlight>
              </a:rPr>
              <a:t>Thank you for your cooperation in making this a great webinar for us, the speakers, and the community! </a:t>
            </a:r>
            <a:endParaRPr sz="2133" dirty="0">
              <a:solidFill>
                <a:srgbClr val="473A94"/>
              </a:solidFill>
              <a:highlight>
                <a:schemeClr val="lt1"/>
              </a:highlight>
            </a:endParaRPr>
          </a:p>
        </p:txBody>
      </p:sp>
      <p:sp>
        <p:nvSpPr>
          <p:cNvPr id="166" name="Google Shape;166;p28"/>
          <p:cNvSpPr/>
          <p:nvPr/>
        </p:nvSpPr>
        <p:spPr>
          <a:xfrm>
            <a:off x="-1" y="6430220"/>
            <a:ext cx="12192000" cy="167600"/>
          </a:xfrm>
          <a:prstGeom prst="rect">
            <a:avLst/>
          </a:prstGeom>
          <a:solidFill>
            <a:srgbClr val="2C155C"/>
          </a:solidFill>
          <a:ln w="12700" cap="flat" cmpd="sng">
            <a:solidFill>
              <a:srgbClr val="2C155C"/>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pic>
        <p:nvPicPr>
          <p:cNvPr id="167" name="Google Shape;167;p28"/>
          <p:cNvPicPr preferRelativeResize="0"/>
          <p:nvPr/>
        </p:nvPicPr>
        <p:blipFill rotWithShape="1">
          <a:blip r:embed="rId3">
            <a:alphaModFix/>
          </a:blip>
          <a:srcRect/>
          <a:stretch/>
        </p:blipFill>
        <p:spPr>
          <a:xfrm>
            <a:off x="11522636" y="6113980"/>
            <a:ext cx="488733" cy="6324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p:nvPr/>
        </p:nvSpPr>
        <p:spPr>
          <a:xfrm>
            <a:off x="521367" y="555800"/>
            <a:ext cx="4564000" cy="287279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267" kern="0">
                <a:solidFill>
                  <a:srgbClr val="FFFFFF"/>
                </a:solidFill>
                <a:latin typeface="Merriweather"/>
                <a:ea typeface="Merriweather"/>
                <a:cs typeface="Merriweather"/>
                <a:sym typeface="Merriweather"/>
              </a:rPr>
              <a:t>Featured Panelists for Today’s Webinar</a:t>
            </a:r>
            <a:endParaRPr sz="4267" kern="0">
              <a:solidFill>
                <a:srgbClr val="FFFFFF"/>
              </a:solidFill>
              <a:latin typeface="Merriweather"/>
              <a:ea typeface="Merriweather"/>
              <a:cs typeface="Merriweather"/>
              <a:sym typeface="Merriweather"/>
            </a:endParaRPr>
          </a:p>
        </p:txBody>
      </p:sp>
      <p:sp>
        <p:nvSpPr>
          <p:cNvPr id="173" name="Google Shape;173;p29"/>
          <p:cNvSpPr/>
          <p:nvPr/>
        </p:nvSpPr>
        <p:spPr>
          <a:xfrm>
            <a:off x="5739833" y="6430233"/>
            <a:ext cx="6452000" cy="167600"/>
          </a:xfrm>
          <a:prstGeom prst="rect">
            <a:avLst/>
          </a:prstGeom>
          <a:solidFill>
            <a:srgbClr val="2C155C"/>
          </a:solidFill>
          <a:ln w="12700" cap="flat" cmpd="sng">
            <a:solidFill>
              <a:srgbClr val="2C155C"/>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pic>
        <p:nvPicPr>
          <p:cNvPr id="174" name="Google Shape;174;p29"/>
          <p:cNvPicPr preferRelativeResize="0"/>
          <p:nvPr/>
        </p:nvPicPr>
        <p:blipFill rotWithShape="1">
          <a:blip r:embed="rId3">
            <a:alphaModFix/>
          </a:blip>
          <a:srcRect/>
          <a:stretch/>
        </p:blipFill>
        <p:spPr>
          <a:xfrm>
            <a:off x="11522636" y="6113980"/>
            <a:ext cx="488733" cy="632477"/>
          </a:xfrm>
          <a:prstGeom prst="rect">
            <a:avLst/>
          </a:prstGeom>
          <a:noFill/>
          <a:ln>
            <a:noFill/>
          </a:ln>
        </p:spPr>
      </p:pic>
      <p:sp>
        <p:nvSpPr>
          <p:cNvPr id="176" name="Google Shape;176;p29"/>
          <p:cNvSpPr txBox="1"/>
          <p:nvPr/>
        </p:nvSpPr>
        <p:spPr>
          <a:xfrm>
            <a:off x="6099033" y="2959165"/>
            <a:ext cx="5571600" cy="984845"/>
          </a:xfrm>
          <a:prstGeom prst="rect">
            <a:avLst/>
          </a:prstGeom>
          <a:noFill/>
          <a:ln>
            <a:noFill/>
          </a:ln>
        </p:spPr>
        <p:txBody>
          <a:bodyPr spcFirstLastPara="1" wrap="square" lIns="121900" tIns="121900" rIns="121900" bIns="121900" anchor="t" anchorCtr="0">
            <a:spAutoFit/>
          </a:bodyPr>
          <a:lstStyle/>
          <a:p>
            <a:pPr algn="l"/>
            <a:r>
              <a:rPr lang="en-US" sz="1600" b="1" kern="0" dirty="0" err="1">
                <a:solidFill>
                  <a:srgbClr val="473A94"/>
                </a:solidFill>
                <a:highlight>
                  <a:srgbClr val="FFFFFF"/>
                </a:highlight>
                <a:latin typeface="Calibri"/>
                <a:ea typeface="Calibri"/>
                <a:cs typeface="Calibri"/>
                <a:sym typeface="Calibri"/>
              </a:rPr>
              <a:t>Vayong</a:t>
            </a:r>
            <a:r>
              <a:rPr lang="en-US" sz="1600" b="1" kern="0" dirty="0">
                <a:solidFill>
                  <a:srgbClr val="473A94"/>
                </a:solidFill>
                <a:highlight>
                  <a:srgbClr val="FFFFFF"/>
                </a:highlight>
                <a:latin typeface="Calibri"/>
                <a:ea typeface="Calibri"/>
                <a:cs typeface="Calibri"/>
                <a:sym typeface="Calibri"/>
              </a:rPr>
              <a:t> Moua</a:t>
            </a:r>
            <a:r>
              <a:rPr lang="en-US" sz="1600" b="1" kern="0" dirty="0">
                <a:solidFill>
                  <a:srgbClr val="473A94"/>
                </a:solidFill>
                <a:highlight>
                  <a:srgbClr val="FFFFFF"/>
                </a:highlight>
                <a:latin typeface="Calibri" panose="020F0502020204030204" pitchFamily="34" charset="0"/>
                <a:ea typeface="Calibri" panose="020F0502020204030204" pitchFamily="34" charset="0"/>
                <a:cs typeface="Calibri" panose="020F0502020204030204" pitchFamily="34" charset="0"/>
                <a:sym typeface="Calibri"/>
              </a:rPr>
              <a:t>, </a:t>
            </a:r>
            <a:r>
              <a:rPr lang="en-US" sz="1600" b="1" i="0" dirty="0">
                <a:solidFill>
                  <a:srgbClr val="473A94"/>
                </a:solidFill>
                <a:effectLst/>
                <a:latin typeface="Calibri" panose="020F0502020204030204" pitchFamily="34" charset="0"/>
                <a:ea typeface="Calibri" panose="020F0502020204030204" pitchFamily="34" charset="0"/>
                <a:cs typeface="Calibri" panose="020F0502020204030204" pitchFamily="34" charset="0"/>
              </a:rPr>
              <a:t>MPA</a:t>
            </a:r>
          </a:p>
          <a:p>
            <a:pPr algn="l"/>
            <a:r>
              <a:rPr lang="en-US" sz="1600" b="1" i="0" dirty="0">
                <a:solidFill>
                  <a:srgbClr val="473A94"/>
                </a:solidFill>
                <a:effectLst/>
                <a:latin typeface="Calibri" panose="020F0502020204030204" pitchFamily="34" charset="0"/>
                <a:ea typeface="Calibri" panose="020F0502020204030204" pitchFamily="34" charset="0"/>
                <a:cs typeface="Calibri" panose="020F0502020204030204" pitchFamily="34" charset="0"/>
              </a:rPr>
              <a:t>Director of Racial and Health Equity Advocacy – Blue Cross Blue Shield of MN</a:t>
            </a:r>
            <a:endParaRPr lang="en-US" sz="1600" b="1" kern="0" dirty="0">
              <a:solidFill>
                <a:srgbClr val="685A8C"/>
              </a:solidFill>
              <a:latin typeface="Calibri"/>
              <a:ea typeface="Calibri"/>
              <a:cs typeface="Calibri"/>
              <a:sym typeface="Calibri"/>
            </a:endParaRPr>
          </a:p>
        </p:txBody>
      </p:sp>
      <p:sp>
        <p:nvSpPr>
          <p:cNvPr id="177" name="Google Shape;177;p29"/>
          <p:cNvSpPr txBox="1"/>
          <p:nvPr/>
        </p:nvSpPr>
        <p:spPr>
          <a:xfrm>
            <a:off x="6099033" y="3767861"/>
            <a:ext cx="5571600" cy="2900754"/>
          </a:xfrm>
          <a:prstGeom prst="rect">
            <a:avLst/>
          </a:prstGeom>
          <a:noFill/>
          <a:ln>
            <a:noFill/>
          </a:ln>
        </p:spPr>
        <p:txBody>
          <a:bodyPr spcFirstLastPara="1" wrap="square" lIns="121900" tIns="121900" rIns="121900" bIns="121900" anchor="t" anchorCtr="0">
            <a:spAutoFit/>
          </a:bodyPr>
          <a:lstStyle/>
          <a:p>
            <a:r>
              <a:rPr lang="en" sz="1150" kern="0" dirty="0">
                <a:solidFill>
                  <a:srgbClr val="222222"/>
                </a:solidFill>
                <a:highlight>
                  <a:srgbClr val="FFFFFF"/>
                </a:highlight>
                <a:latin typeface="Calibri" panose="020F0502020204030204" pitchFamily="34" charset="0"/>
                <a:ea typeface="Calibri" panose="020F0502020204030204" pitchFamily="34" charset="0"/>
                <a:cs typeface="Calibri" panose="020F0502020204030204" pitchFamily="34" charset="0"/>
                <a:sym typeface="Calibri"/>
              </a:rPr>
              <a:t>Vayong Moua </a:t>
            </a:r>
            <a:r>
              <a:rPr lang="en-US" sz="115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(pronounced “Va </a:t>
            </a:r>
            <a:r>
              <a:rPr lang="en-US" sz="115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zong</a:t>
            </a:r>
            <a:r>
              <a:rPr lang="en-US" sz="115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t>
            </a:r>
            <a:r>
              <a:rPr lang="en-US" sz="115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leads advocacy to advance racial and health equity (RHE) in policies and structural determinants of health. His philosophy and action focus on integrating RHE equity into governance across sectors, issues, and cultural communities. He celebrates his Hmong refugee identity with his family and through his equity work. Moua applies cross-cultural power and equity analysis into advocacy approaches, community engagement, and upstream solutions. Moua championed Blue Cross’ Health in All Policies investment and co-founded the Minnesota Complete Streets Coalition that led passage of Minnesota’s state Complete Streets law. At BCBSMN, Moua leads Racism as Public Health Crisis and racial equity in policy making efforts.</a:t>
            </a:r>
          </a:p>
          <a:p>
            <a:endParaRPr lang="en-US" sz="115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sz="115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Moua has a BA in Philosophy, Sociology/Anthropology, and Asian Studies from St. Olaf College. He received his MPA from the Robert M. La Follette School of Public Affairs at the University of Wisconsin-Madison. </a:t>
            </a:r>
          </a:p>
          <a:p>
            <a:br>
              <a:rPr lang="en-US" sz="1150" dirty="0">
                <a:latin typeface="Calibri" panose="020F0502020204030204" pitchFamily="34" charset="0"/>
                <a:ea typeface="Calibri" panose="020F0502020204030204" pitchFamily="34" charset="0"/>
                <a:cs typeface="Calibri" panose="020F0502020204030204" pitchFamily="34" charset="0"/>
              </a:rPr>
            </a:br>
            <a:endParaRPr sz="115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3" name="Picture 2">
            <a:extLst>
              <a:ext uri="{FF2B5EF4-FFF2-40B4-BE49-F238E27FC236}">
                <a16:creationId xmlns:a16="http://schemas.microsoft.com/office/drawing/2014/main" id="{388554E8-E4ED-94C5-F544-60D5586E42AD}"/>
              </a:ext>
            </a:extLst>
          </p:cNvPr>
          <p:cNvPicPr>
            <a:picLocks noChangeAspect="1"/>
          </p:cNvPicPr>
          <p:nvPr/>
        </p:nvPicPr>
        <p:blipFill>
          <a:blip r:embed="rId4"/>
          <a:stretch>
            <a:fillRect/>
          </a:stretch>
        </p:blipFill>
        <p:spPr>
          <a:xfrm>
            <a:off x="6147842" y="309862"/>
            <a:ext cx="2473274" cy="2716183"/>
          </a:xfrm>
          <a:prstGeom prst="rect">
            <a:avLst/>
          </a:prstGeom>
        </p:spPr>
      </p:pic>
      <p:pic>
        <p:nvPicPr>
          <p:cNvPr id="5" name="Picture 4">
            <a:extLst>
              <a:ext uri="{FF2B5EF4-FFF2-40B4-BE49-F238E27FC236}">
                <a16:creationId xmlns:a16="http://schemas.microsoft.com/office/drawing/2014/main" id="{9B79F355-EA1E-75BF-1AFE-08C6E6551017}"/>
              </a:ext>
            </a:extLst>
          </p:cNvPr>
          <p:cNvPicPr>
            <a:picLocks noChangeAspect="1"/>
          </p:cNvPicPr>
          <p:nvPr/>
        </p:nvPicPr>
        <p:blipFill>
          <a:blip r:embed="rId5"/>
          <a:stretch>
            <a:fillRect/>
          </a:stretch>
        </p:blipFill>
        <p:spPr>
          <a:xfrm>
            <a:off x="8331874" y="161238"/>
            <a:ext cx="876732" cy="113308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p:nvPr/>
        </p:nvSpPr>
        <p:spPr>
          <a:xfrm>
            <a:off x="521367" y="555800"/>
            <a:ext cx="4564000" cy="287279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267" kern="0">
                <a:solidFill>
                  <a:srgbClr val="FFFFFF"/>
                </a:solidFill>
                <a:latin typeface="Merriweather"/>
                <a:ea typeface="Merriweather"/>
                <a:cs typeface="Merriweather"/>
                <a:sym typeface="Merriweather"/>
              </a:rPr>
              <a:t>Featured Panelists for Today’s Webinar</a:t>
            </a:r>
            <a:endParaRPr sz="4267" kern="0">
              <a:solidFill>
                <a:srgbClr val="FFFFFF"/>
              </a:solidFill>
              <a:latin typeface="Merriweather"/>
              <a:ea typeface="Merriweather"/>
              <a:cs typeface="Merriweather"/>
              <a:sym typeface="Merriweather"/>
            </a:endParaRPr>
          </a:p>
        </p:txBody>
      </p:sp>
      <p:sp>
        <p:nvSpPr>
          <p:cNvPr id="183" name="Google Shape;183;p30"/>
          <p:cNvSpPr/>
          <p:nvPr/>
        </p:nvSpPr>
        <p:spPr>
          <a:xfrm>
            <a:off x="5739833" y="6430233"/>
            <a:ext cx="6452000" cy="167600"/>
          </a:xfrm>
          <a:prstGeom prst="rect">
            <a:avLst/>
          </a:prstGeom>
          <a:solidFill>
            <a:srgbClr val="2C155C"/>
          </a:solidFill>
          <a:ln w="12700" cap="flat" cmpd="sng">
            <a:solidFill>
              <a:srgbClr val="2C155C"/>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pic>
        <p:nvPicPr>
          <p:cNvPr id="184" name="Google Shape;184;p30"/>
          <p:cNvPicPr preferRelativeResize="0"/>
          <p:nvPr/>
        </p:nvPicPr>
        <p:blipFill rotWithShape="1">
          <a:blip r:embed="rId3">
            <a:alphaModFix/>
          </a:blip>
          <a:srcRect/>
          <a:stretch/>
        </p:blipFill>
        <p:spPr>
          <a:xfrm>
            <a:off x="11522636" y="6113980"/>
            <a:ext cx="488733" cy="632477"/>
          </a:xfrm>
          <a:prstGeom prst="rect">
            <a:avLst/>
          </a:prstGeom>
          <a:noFill/>
          <a:ln>
            <a:noFill/>
          </a:ln>
        </p:spPr>
      </p:pic>
      <p:sp>
        <p:nvSpPr>
          <p:cNvPr id="185" name="Google Shape;185;p30"/>
          <p:cNvSpPr txBox="1"/>
          <p:nvPr/>
        </p:nvSpPr>
        <p:spPr>
          <a:xfrm>
            <a:off x="6321600" y="3429001"/>
            <a:ext cx="5571600" cy="1267999"/>
          </a:xfrm>
          <a:prstGeom prst="rect">
            <a:avLst/>
          </a:prstGeom>
          <a:noFill/>
          <a:ln>
            <a:noFill/>
          </a:ln>
        </p:spPr>
        <p:txBody>
          <a:bodyPr spcFirstLastPara="1" wrap="square" lIns="121900" tIns="121900" rIns="121900" bIns="121900" anchor="t" anchorCtr="0">
            <a:spAutoFit/>
          </a:bodyPr>
          <a:lstStyle/>
          <a:p>
            <a:pPr algn="l"/>
            <a:r>
              <a:rPr lang="en" sz="1600" b="1" kern="0" dirty="0">
                <a:solidFill>
                  <a:srgbClr val="473A94"/>
                </a:solidFill>
                <a:latin typeface="Calibri"/>
                <a:ea typeface="Calibri"/>
                <a:cs typeface="Calibri"/>
                <a:sym typeface="Calibri"/>
              </a:rPr>
              <a:t>Ladine Chan</a:t>
            </a:r>
          </a:p>
          <a:p>
            <a:pPr algn="l"/>
            <a:r>
              <a:rPr lang="en-US" sz="1600" b="1" i="0" dirty="0">
                <a:solidFill>
                  <a:srgbClr val="473A94"/>
                </a:solidFill>
                <a:effectLst/>
                <a:latin typeface="Calibri" panose="020F0502020204030204" pitchFamily="34" charset="0"/>
                <a:ea typeface="Calibri" panose="020F0502020204030204" pitchFamily="34" charset="0"/>
                <a:cs typeface="Calibri" panose="020F0502020204030204" pitchFamily="34" charset="0"/>
              </a:rPr>
              <a:t>Program Manager, Youth Health Development – Families in Good Health</a:t>
            </a:r>
          </a:p>
          <a:p>
            <a:pPr defTabSz="1219170">
              <a:lnSpc>
                <a:spcPct val="115000"/>
              </a:lnSpc>
              <a:buClr>
                <a:srgbClr val="000000"/>
              </a:buClr>
            </a:pPr>
            <a:endParaRPr sz="1600" b="1" kern="0" dirty="0">
              <a:solidFill>
                <a:srgbClr val="685A8C"/>
              </a:solidFill>
              <a:latin typeface="Calibri"/>
              <a:ea typeface="Calibri"/>
              <a:cs typeface="Calibri"/>
              <a:sym typeface="Calibri"/>
            </a:endParaRPr>
          </a:p>
        </p:txBody>
      </p:sp>
      <p:sp>
        <p:nvSpPr>
          <p:cNvPr id="186" name="Google Shape;186;p30"/>
          <p:cNvSpPr txBox="1"/>
          <p:nvPr/>
        </p:nvSpPr>
        <p:spPr>
          <a:xfrm>
            <a:off x="6383000" y="4196810"/>
            <a:ext cx="5448800" cy="2157473"/>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1350" kern="0" dirty="0">
                <a:solidFill>
                  <a:srgbClr val="000000"/>
                </a:solidFill>
                <a:latin typeface="Calibri"/>
                <a:ea typeface="Calibri"/>
                <a:cs typeface="Calibri"/>
                <a:sym typeface="Calibri"/>
              </a:rPr>
              <a:t>Ladine Chan</a:t>
            </a:r>
            <a:r>
              <a:rPr lang="en-US" sz="1350" kern="0" dirty="0">
                <a:solidFill>
                  <a:srgbClr val="000000"/>
                </a:solidFill>
                <a:latin typeface="Calibri"/>
                <a:ea typeface="Calibri"/>
                <a:cs typeface="Calibri"/>
                <a:sym typeface="Calibri"/>
              </a:rPr>
              <a:t> is a 1.5-generation Cambodian American and was raised in Long Beach, California. Today, he serves as the Program Manager at St. Mary Medical Center and Families in Good Health, managing the Youth Development and Chronic Health Prevention Program. </a:t>
            </a:r>
            <a:r>
              <a:rPr lang="en-US" sz="1350" kern="0" dirty="0" err="1">
                <a:solidFill>
                  <a:srgbClr val="000000"/>
                </a:solidFill>
                <a:latin typeface="Calibri"/>
                <a:ea typeface="Calibri"/>
                <a:cs typeface="Calibri"/>
                <a:sym typeface="Calibri"/>
              </a:rPr>
              <a:t>Ladine</a:t>
            </a:r>
            <a:r>
              <a:rPr lang="en-US" sz="1350" kern="0" dirty="0">
                <a:solidFill>
                  <a:srgbClr val="000000"/>
                </a:solidFill>
                <a:latin typeface="Calibri"/>
                <a:ea typeface="Calibri"/>
                <a:cs typeface="Calibri"/>
                <a:sym typeface="Calibri"/>
              </a:rPr>
              <a:t> brings over 20 years of experience working with low-income communities of color to focus on youth engagement, tobacco prevention, social justice, and policy change. He received his Bachelor of Arts in Sociology at California State University, Dominguez Hills.</a:t>
            </a:r>
            <a:endParaRPr sz="1350" kern="0" dirty="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0BD74089-C119-9F7C-BE47-16330C7C995A}"/>
              </a:ext>
            </a:extLst>
          </p:cNvPr>
          <p:cNvPicPr>
            <a:picLocks noChangeAspect="1"/>
          </p:cNvPicPr>
          <p:nvPr/>
        </p:nvPicPr>
        <p:blipFill>
          <a:blip r:embed="rId4"/>
          <a:stretch>
            <a:fillRect/>
          </a:stretch>
        </p:blipFill>
        <p:spPr>
          <a:xfrm>
            <a:off x="6232169" y="225380"/>
            <a:ext cx="2474593" cy="326615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14">
      <a:dk1>
        <a:srgbClr val="0094D7"/>
      </a:dk1>
      <a:lt1>
        <a:srgbClr val="FFFFFF"/>
      </a:lt1>
      <a:dk2>
        <a:srgbClr val="003359"/>
      </a:dk2>
      <a:lt2>
        <a:srgbClr val="BED6DB"/>
      </a:lt2>
      <a:accent1>
        <a:srgbClr val="1E1E1E"/>
      </a:accent1>
      <a:accent2>
        <a:srgbClr val="8FCAE7"/>
      </a:accent2>
      <a:accent3>
        <a:srgbClr val="DCD6B2"/>
      </a:accent3>
      <a:accent4>
        <a:srgbClr val="755418"/>
      </a:accent4>
      <a:accent5>
        <a:srgbClr val="AA272F"/>
      </a:accent5>
      <a:accent6>
        <a:srgbClr val="B5BF00"/>
      </a:accent6>
      <a:hlink>
        <a:srgbClr val="FFA200"/>
      </a:hlink>
      <a:folHlink>
        <a:srgbClr val="E553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ormAutofit/>
      </a:bodyPr>
      <a:lstStyle>
        <a:defPPr>
          <a:defRPr sz="1500" dirty="0" smtClean="0"/>
        </a:defPPr>
      </a:lstStyle>
    </a:tx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4">
    <a:dk1>
      <a:srgbClr val="0094D7"/>
    </a:dk1>
    <a:lt1>
      <a:srgbClr val="FFFFFF"/>
    </a:lt1>
    <a:dk2>
      <a:srgbClr val="003359"/>
    </a:dk2>
    <a:lt2>
      <a:srgbClr val="BED6DB"/>
    </a:lt2>
    <a:accent1>
      <a:srgbClr val="1E1E1E"/>
    </a:accent1>
    <a:accent2>
      <a:srgbClr val="8FCAE7"/>
    </a:accent2>
    <a:accent3>
      <a:srgbClr val="DCD6B2"/>
    </a:accent3>
    <a:accent4>
      <a:srgbClr val="755418"/>
    </a:accent4>
    <a:accent5>
      <a:srgbClr val="AA272F"/>
    </a:accent5>
    <a:accent6>
      <a:srgbClr val="B5BF00"/>
    </a:accent6>
    <a:hlink>
      <a:srgbClr val="FFA200"/>
    </a:hlink>
    <a:folHlink>
      <a:srgbClr val="E55302"/>
    </a:folHlink>
  </a:clrScheme>
</a:themeOverride>
</file>

<file path=ppt/theme/themeOverride2.xml><?xml version="1.0" encoding="utf-8"?>
<a:themeOverride xmlns:a="http://schemas.openxmlformats.org/drawingml/2006/main">
  <a:clrScheme name="">
    <a:dk1>
      <a:srgbClr val="000000"/>
    </a:dk1>
    <a:lt1>
      <a:srgbClr val="FFFFFF"/>
    </a:lt1>
    <a:dk2>
      <a:srgbClr val="335B74"/>
    </a:dk2>
    <a:lt2>
      <a:srgbClr val="DFE3E5"/>
    </a:lt2>
    <a:accent1>
      <a:srgbClr val="1CADE4"/>
    </a:accent1>
    <a:accent2>
      <a:srgbClr val="2683C6"/>
    </a:accent2>
    <a:accent3>
      <a:srgbClr val="FFFFFF"/>
    </a:accent3>
    <a:accent4>
      <a:srgbClr val="000000"/>
    </a:accent4>
    <a:accent5>
      <a:srgbClr val="ABD3EF"/>
    </a:accent5>
    <a:accent6>
      <a:srgbClr val="2176B3"/>
    </a:accent6>
    <a:hlink>
      <a:srgbClr val="6B9F25"/>
    </a:hlink>
    <a:folHlink>
      <a:srgbClr val="B26B02"/>
    </a:folHlink>
  </a:clrScheme>
</a:themeOverride>
</file>

<file path=ppt/theme/themeOverride3.xml><?xml version="1.0" encoding="utf-8"?>
<a:themeOverride xmlns:a="http://schemas.openxmlformats.org/drawingml/2006/main">
  <a:clrScheme name="">
    <a:dk1>
      <a:srgbClr val="000000"/>
    </a:dk1>
    <a:lt1>
      <a:srgbClr val="FFFFFF"/>
    </a:lt1>
    <a:dk2>
      <a:srgbClr val="335B74"/>
    </a:dk2>
    <a:lt2>
      <a:srgbClr val="DFE3E5"/>
    </a:lt2>
    <a:accent1>
      <a:srgbClr val="1CADE4"/>
    </a:accent1>
    <a:accent2>
      <a:srgbClr val="2683C6"/>
    </a:accent2>
    <a:accent3>
      <a:srgbClr val="FFFFFF"/>
    </a:accent3>
    <a:accent4>
      <a:srgbClr val="000000"/>
    </a:accent4>
    <a:accent5>
      <a:srgbClr val="ABD3EF"/>
    </a:accent5>
    <a:accent6>
      <a:srgbClr val="2176B3"/>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117</TotalTime>
  <Words>2606</Words>
  <Application>Microsoft Office PowerPoint</Application>
  <PresentationFormat>Widescreen</PresentationFormat>
  <Paragraphs>383</Paragraphs>
  <Slides>51</Slides>
  <Notes>38</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51</vt:i4>
      </vt:variant>
    </vt:vector>
  </HeadingPairs>
  <TitlesOfParts>
    <vt:vector size="72" baseType="lpstr">
      <vt:lpstr>Aptos ExtraBold</vt:lpstr>
      <vt:lpstr>Arial</vt:lpstr>
      <vt:lpstr>Arial Black</vt:lpstr>
      <vt:lpstr>Arial Narrow</vt:lpstr>
      <vt:lpstr>Calibri</vt:lpstr>
      <vt:lpstr>Calibri Light</vt:lpstr>
      <vt:lpstr>Canva Sans Bold</vt:lpstr>
      <vt:lpstr>Georgia</vt:lpstr>
      <vt:lpstr>Georgia Pro Cond Semibold</vt:lpstr>
      <vt:lpstr>Merriweather</vt:lpstr>
      <vt:lpstr>Open Sans 1</vt:lpstr>
      <vt:lpstr>Open Sans 1 Light</vt:lpstr>
      <vt:lpstr>Open Sans 2 Bold</vt:lpstr>
      <vt:lpstr>Open Sans Extra Bold</vt:lpstr>
      <vt:lpstr>Roboto</vt:lpstr>
      <vt:lpstr>Times New Roman</vt:lpstr>
      <vt:lpstr>Tw Cen MT Condensed</vt:lpstr>
      <vt:lpstr>Office Theme</vt:lpstr>
      <vt:lpstr>Paradigm</vt:lpstr>
      <vt:lpstr>1_Office Theme</vt:lpstr>
      <vt:lpstr>2_Office Theme</vt:lpstr>
      <vt:lpstr>PowerPoint Presentation</vt:lpstr>
      <vt:lpstr>PowerPoint Presentation</vt:lpstr>
      <vt:lpstr>PowerPoint Presentation</vt:lpstr>
      <vt:lpstr>How can you help?</vt:lpstr>
      <vt:lpstr>Objectives:</vt:lpstr>
      <vt:lpstr>Agenda</vt:lpstr>
      <vt:lpstr>Webinar Housekeeping: </vt:lpstr>
      <vt:lpstr>PowerPoint Presentation</vt:lpstr>
      <vt:lpstr>PowerPoint Presentation</vt:lpstr>
      <vt:lpstr>All Levels All the Time:  Racial &amp; Health Equity</vt:lpstr>
      <vt:lpstr>We are our ancestor's wildest dreams</vt:lpstr>
      <vt:lpstr> Epiphanies Upfront: Ancestor Made</vt:lpstr>
      <vt:lpstr>Commercial tobacco Industry = Definition of structural racism </vt:lpstr>
      <vt:lpstr>All Levels, All the Time</vt:lpstr>
      <vt:lpstr>WHY Inequities EXIST:  Structural problems require structural solutions</vt:lpstr>
      <vt:lpstr>BCBS POLL: Inequities in priorities</vt:lpstr>
      <vt:lpstr>PowerPoint Presentation</vt:lpstr>
      <vt:lpstr>For the wonks: Structural Competence</vt:lpstr>
      <vt:lpstr>How to combat inequities</vt:lpstr>
      <vt:lpstr>RHE in Governance</vt:lpstr>
      <vt:lpstr>Click to edit Master title style</vt:lpstr>
      <vt:lpstr>Elements of Policy on Equity</vt:lpstr>
      <vt:lpstr>RHE in Governance, issue integration, and Impact</vt:lpstr>
      <vt:lpstr>RHE Compass: Representation and Orientation </vt:lpstr>
      <vt:lpstr>Inside Outside Strategies and solidarity</vt:lpstr>
      <vt:lpstr>Anti-Racism Organizational Continuum</vt:lpstr>
      <vt:lpstr>Self care = Movement Care</vt:lpstr>
      <vt:lpstr>Transform Hearts, Mind, and policies/Structure</vt:lpstr>
      <vt:lpstr>Questions/discussion 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APPEAL Technical Assistance and Training</vt:lpstr>
      <vt:lpstr>Please Take Our Survey and Let Us Know How We Are Doing. Thoughts on the Webinar…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Jeu</dc:creator>
  <cp:lastModifiedBy>Michelle Jeu</cp:lastModifiedBy>
  <cp:revision>2</cp:revision>
  <dcterms:created xsi:type="dcterms:W3CDTF">2023-08-24T07:01:29Z</dcterms:created>
  <dcterms:modified xsi:type="dcterms:W3CDTF">2023-08-24T09:49:33Z</dcterms:modified>
</cp:coreProperties>
</file>